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61" r:id="rId2"/>
    <p:sldId id="262" r:id="rId3"/>
    <p:sldId id="263" r:id="rId4"/>
    <p:sldId id="264" r:id="rId5"/>
    <p:sldId id="265" r:id="rId6"/>
    <p:sldId id="283" r:id="rId7"/>
    <p:sldId id="266" r:id="rId8"/>
    <p:sldId id="267" r:id="rId9"/>
    <p:sldId id="281" r:id="rId10"/>
    <p:sldId id="282" r:id="rId11"/>
    <p:sldId id="284" r:id="rId12"/>
    <p:sldId id="268" r:id="rId13"/>
    <p:sldId id="290" r:id="rId14"/>
    <p:sldId id="291" r:id="rId15"/>
    <p:sldId id="286" r:id="rId16"/>
    <p:sldId id="287" r:id="rId17"/>
    <p:sldId id="279" r:id="rId18"/>
    <p:sldId id="280" r:id="rId19"/>
    <p:sldId id="29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D93D7E-BC87-4C72-8FA9-736D87E893D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E7F42FA9-AA20-4A87-938A-6AAEEC268A1E}">
      <dgm:prSet phldrT="[Text]" custT="1"/>
      <dgm:spPr/>
      <dgm:t>
        <a:bodyPr/>
        <a:lstStyle/>
        <a:p>
          <a:r>
            <a:rPr lang="ka-GE" sz="2000" dirty="0"/>
            <a:t>1</a:t>
          </a:r>
          <a:endParaRPr lang="en-US" sz="2000" dirty="0"/>
        </a:p>
      </dgm:t>
    </dgm:pt>
    <dgm:pt modelId="{E20754CB-7866-4995-8DAC-4C6F36665139}" type="parTrans" cxnId="{F5E162F0-22C4-4B82-814B-CD0629E2B052}">
      <dgm:prSet/>
      <dgm:spPr/>
      <dgm:t>
        <a:bodyPr/>
        <a:lstStyle/>
        <a:p>
          <a:endParaRPr lang="en-US"/>
        </a:p>
      </dgm:t>
    </dgm:pt>
    <dgm:pt modelId="{8D879EF3-8CC1-420C-8CF7-F090495DCE39}" type="sibTrans" cxnId="{F5E162F0-22C4-4B82-814B-CD0629E2B052}">
      <dgm:prSet/>
      <dgm:spPr/>
      <dgm:t>
        <a:bodyPr/>
        <a:lstStyle/>
        <a:p>
          <a:endParaRPr lang="en-US"/>
        </a:p>
      </dgm:t>
    </dgm:pt>
    <dgm:pt modelId="{BD561833-99F1-4BB1-AA8B-D0C94066FA0B}">
      <dgm:prSet phldrT="[Text]" custT="1"/>
      <dgm:spPr/>
      <dgm:t>
        <a:bodyPr/>
        <a:lstStyle/>
        <a:p>
          <a:pPr>
            <a:buNone/>
          </a:pPr>
          <a:r>
            <a:rPr lang="ka-GE" sz="2800" dirty="0" smtClean="0">
              <a:effectLst/>
              <a:latin typeface="Sylfaen" panose="010A0502050306030303" pitchFamily="18" charset="0"/>
              <a:ea typeface="Times New Roman" panose="02020603050405020304" pitchFamily="18" charset="0"/>
              <a:cs typeface="Sylfaen" panose="010A0502050306030303" pitchFamily="18" charset="0"/>
            </a:rPr>
            <a:t>საკვლევი საკითხი</a:t>
          </a:r>
          <a:endParaRPr lang="en-US" sz="2800" dirty="0"/>
        </a:p>
      </dgm:t>
    </dgm:pt>
    <dgm:pt modelId="{FA1693E9-680A-4CEC-B90A-5992079A884C}" type="parTrans" cxnId="{2EE4A371-55AC-4523-A96B-EC47197C7809}">
      <dgm:prSet/>
      <dgm:spPr/>
      <dgm:t>
        <a:bodyPr/>
        <a:lstStyle/>
        <a:p>
          <a:endParaRPr lang="en-US"/>
        </a:p>
      </dgm:t>
    </dgm:pt>
    <dgm:pt modelId="{FE3746F2-3017-4320-876E-5A134540D8F7}" type="sibTrans" cxnId="{2EE4A371-55AC-4523-A96B-EC47197C7809}">
      <dgm:prSet/>
      <dgm:spPr/>
      <dgm:t>
        <a:bodyPr/>
        <a:lstStyle/>
        <a:p>
          <a:endParaRPr lang="en-US"/>
        </a:p>
      </dgm:t>
    </dgm:pt>
    <dgm:pt modelId="{687193EE-D6CA-4946-B73B-355532D02B1D}">
      <dgm:prSet phldrT="[Text]" custT="1"/>
      <dgm:spPr/>
      <dgm:t>
        <a:bodyPr/>
        <a:lstStyle/>
        <a:p>
          <a:r>
            <a:rPr lang="ka-GE" sz="2000" dirty="0"/>
            <a:t>2</a:t>
          </a:r>
          <a:endParaRPr lang="en-US" sz="2000" dirty="0"/>
        </a:p>
      </dgm:t>
    </dgm:pt>
    <dgm:pt modelId="{60E5093F-D028-4088-8BAB-85905C86D818}" type="parTrans" cxnId="{B3D348BD-FF74-49C7-ABF4-D3F1B8FB5421}">
      <dgm:prSet/>
      <dgm:spPr/>
      <dgm:t>
        <a:bodyPr/>
        <a:lstStyle/>
        <a:p>
          <a:endParaRPr lang="en-US"/>
        </a:p>
      </dgm:t>
    </dgm:pt>
    <dgm:pt modelId="{AD5EE046-EB93-4B79-8ABF-D4376E7B160D}" type="sibTrans" cxnId="{B3D348BD-FF74-49C7-ABF4-D3F1B8FB5421}">
      <dgm:prSet/>
      <dgm:spPr/>
      <dgm:t>
        <a:bodyPr/>
        <a:lstStyle/>
        <a:p>
          <a:endParaRPr lang="en-US"/>
        </a:p>
      </dgm:t>
    </dgm:pt>
    <dgm:pt modelId="{2DA3C5FD-E4D7-49E4-9BF0-7D97C16B0270}">
      <dgm:prSet phldrT="[Text]" custT="1"/>
      <dgm:spPr/>
      <dgm:t>
        <a:bodyPr/>
        <a:lstStyle/>
        <a:p>
          <a:pPr>
            <a:buNone/>
          </a:pPr>
          <a:r>
            <a:rPr lang="ka-GE" sz="2800" dirty="0">
              <a:effectLst/>
              <a:latin typeface="Sylfaen" panose="010A0502050306030303" pitchFamily="18" charset="0"/>
              <a:ea typeface="Times New Roman" panose="02020603050405020304" pitchFamily="18" charset="0"/>
              <a:cs typeface="Sylfaen" panose="010A0502050306030303" pitchFamily="18" charset="0"/>
            </a:rPr>
            <a:t>კვლევის მიზნები</a:t>
          </a:r>
          <a:endParaRPr lang="en-US" sz="2800" dirty="0"/>
        </a:p>
      </dgm:t>
    </dgm:pt>
    <dgm:pt modelId="{B7E03E9F-63E0-4A17-B9E2-4FC885E7FEE8}" type="parTrans" cxnId="{252C49DE-0DBD-44F9-93B8-B36A209A570C}">
      <dgm:prSet/>
      <dgm:spPr/>
      <dgm:t>
        <a:bodyPr/>
        <a:lstStyle/>
        <a:p>
          <a:endParaRPr lang="en-US"/>
        </a:p>
      </dgm:t>
    </dgm:pt>
    <dgm:pt modelId="{45662ABA-8350-46B1-A8BF-B4E4B986655D}" type="sibTrans" cxnId="{252C49DE-0DBD-44F9-93B8-B36A209A570C}">
      <dgm:prSet/>
      <dgm:spPr/>
      <dgm:t>
        <a:bodyPr/>
        <a:lstStyle/>
        <a:p>
          <a:endParaRPr lang="en-US"/>
        </a:p>
      </dgm:t>
    </dgm:pt>
    <dgm:pt modelId="{78CAE1D6-40C4-4252-8BC5-3848524A2A56}">
      <dgm:prSet phldrT="[Text]" custT="1"/>
      <dgm:spPr/>
      <dgm:t>
        <a:bodyPr/>
        <a:lstStyle/>
        <a:p>
          <a:r>
            <a:rPr lang="ka-GE" sz="2000" dirty="0"/>
            <a:t>3</a:t>
          </a:r>
          <a:endParaRPr lang="en-US" sz="2000" dirty="0"/>
        </a:p>
      </dgm:t>
    </dgm:pt>
    <dgm:pt modelId="{1823558D-6B40-4343-A993-8E6A64A3F124}" type="parTrans" cxnId="{0B4AC75C-F351-4CCF-80C9-51578B822528}">
      <dgm:prSet/>
      <dgm:spPr/>
      <dgm:t>
        <a:bodyPr/>
        <a:lstStyle/>
        <a:p>
          <a:endParaRPr lang="en-US"/>
        </a:p>
      </dgm:t>
    </dgm:pt>
    <dgm:pt modelId="{C7EFC87A-54EF-449B-BE8D-8ADECB3B263F}" type="sibTrans" cxnId="{0B4AC75C-F351-4CCF-80C9-51578B822528}">
      <dgm:prSet/>
      <dgm:spPr/>
      <dgm:t>
        <a:bodyPr/>
        <a:lstStyle/>
        <a:p>
          <a:endParaRPr lang="en-US"/>
        </a:p>
      </dgm:t>
    </dgm:pt>
    <dgm:pt modelId="{029A6952-2D83-4B72-88A1-60294950B0D2}">
      <dgm:prSet phldrT="[Text]" custT="1"/>
      <dgm:spPr/>
      <dgm:t>
        <a:bodyPr/>
        <a:lstStyle/>
        <a:p>
          <a:pPr>
            <a:buNone/>
          </a:pPr>
          <a:r>
            <a:rPr lang="ka-GE" sz="2800" dirty="0">
              <a:effectLst/>
              <a:latin typeface="Sylfaen" panose="010A0502050306030303" pitchFamily="18" charset="0"/>
              <a:ea typeface="Times New Roman" panose="02020603050405020304" pitchFamily="18" charset="0"/>
              <a:cs typeface="Sylfaen" panose="010A0502050306030303" pitchFamily="18" charset="0"/>
            </a:rPr>
            <a:t>სამიზნე ჯგუფი</a:t>
          </a:r>
          <a:endParaRPr lang="en-US" sz="2800" dirty="0"/>
        </a:p>
      </dgm:t>
    </dgm:pt>
    <dgm:pt modelId="{BED127B6-0FD7-4E88-8707-5DAD069DB7A8}" type="parTrans" cxnId="{9B4B2046-341C-4149-943B-DC408B79CA6E}">
      <dgm:prSet/>
      <dgm:spPr/>
      <dgm:t>
        <a:bodyPr/>
        <a:lstStyle/>
        <a:p>
          <a:endParaRPr lang="en-US"/>
        </a:p>
      </dgm:t>
    </dgm:pt>
    <dgm:pt modelId="{FC377130-8D77-4DB9-BE70-25A4B8CD3249}" type="sibTrans" cxnId="{9B4B2046-341C-4149-943B-DC408B79CA6E}">
      <dgm:prSet/>
      <dgm:spPr/>
      <dgm:t>
        <a:bodyPr/>
        <a:lstStyle/>
        <a:p>
          <a:endParaRPr lang="en-US"/>
        </a:p>
      </dgm:t>
    </dgm:pt>
    <dgm:pt modelId="{5F6EC7A2-265D-4A09-9787-60D6D77F9DFA}">
      <dgm:prSet phldrT="[Text]" custT="1"/>
      <dgm:spPr/>
      <dgm:t>
        <a:bodyPr/>
        <a:lstStyle/>
        <a:p>
          <a:r>
            <a:rPr lang="ka-GE" sz="2000" dirty="0"/>
            <a:t>4</a:t>
          </a:r>
          <a:endParaRPr lang="en-US" sz="2000" dirty="0"/>
        </a:p>
      </dgm:t>
    </dgm:pt>
    <dgm:pt modelId="{6E52B674-8A80-4F36-8562-0B189D813216}" type="parTrans" cxnId="{ECC1CD5D-BED4-4394-A0FA-7996D27FF17B}">
      <dgm:prSet/>
      <dgm:spPr/>
      <dgm:t>
        <a:bodyPr/>
        <a:lstStyle/>
        <a:p>
          <a:endParaRPr lang="en-US"/>
        </a:p>
      </dgm:t>
    </dgm:pt>
    <dgm:pt modelId="{0C328BE6-D362-44F1-946D-DF981FD6DD1A}" type="sibTrans" cxnId="{ECC1CD5D-BED4-4394-A0FA-7996D27FF17B}">
      <dgm:prSet/>
      <dgm:spPr/>
      <dgm:t>
        <a:bodyPr/>
        <a:lstStyle/>
        <a:p>
          <a:endParaRPr lang="en-US"/>
        </a:p>
      </dgm:t>
    </dgm:pt>
    <dgm:pt modelId="{11E958F6-E38B-4B65-9B28-BD3574FF6D86}">
      <dgm:prSet phldrT="[Text]" custT="1"/>
      <dgm:spPr/>
      <dgm:t>
        <a:bodyPr/>
        <a:lstStyle/>
        <a:p>
          <a:r>
            <a:rPr lang="ka-GE" sz="2000" dirty="0"/>
            <a:t>5</a:t>
          </a:r>
          <a:endParaRPr lang="en-US" sz="2000" dirty="0"/>
        </a:p>
      </dgm:t>
    </dgm:pt>
    <dgm:pt modelId="{4062F6EF-386D-49B1-A2DB-2202F2D26942}" type="parTrans" cxnId="{EEAE704F-C658-4494-9EC2-FE37754F9B6D}">
      <dgm:prSet/>
      <dgm:spPr/>
      <dgm:t>
        <a:bodyPr/>
        <a:lstStyle/>
        <a:p>
          <a:endParaRPr lang="en-US"/>
        </a:p>
      </dgm:t>
    </dgm:pt>
    <dgm:pt modelId="{B55FD334-B374-4769-ACFB-441118884165}" type="sibTrans" cxnId="{EEAE704F-C658-4494-9EC2-FE37754F9B6D}">
      <dgm:prSet/>
      <dgm:spPr/>
      <dgm:t>
        <a:bodyPr/>
        <a:lstStyle/>
        <a:p>
          <a:endParaRPr lang="en-US"/>
        </a:p>
      </dgm:t>
    </dgm:pt>
    <dgm:pt modelId="{3C3D57BA-01E7-4515-A478-1F46DBF2C35C}">
      <dgm:prSet phldrT="[Text]" custT="1"/>
      <dgm:spPr/>
      <dgm:t>
        <a:bodyPr/>
        <a:lstStyle/>
        <a:p>
          <a:r>
            <a:rPr lang="ka-GE" sz="2000" dirty="0"/>
            <a:t>6</a:t>
          </a:r>
          <a:endParaRPr lang="en-US" sz="2000" dirty="0"/>
        </a:p>
      </dgm:t>
    </dgm:pt>
    <dgm:pt modelId="{09A8316B-A6AA-47E9-BEEB-50F658902C54}" type="parTrans" cxnId="{007394E1-E069-4506-8F2E-4F950A7EEFAA}">
      <dgm:prSet/>
      <dgm:spPr/>
      <dgm:t>
        <a:bodyPr/>
        <a:lstStyle/>
        <a:p>
          <a:endParaRPr lang="en-US"/>
        </a:p>
      </dgm:t>
    </dgm:pt>
    <dgm:pt modelId="{15016325-6097-47BA-8C01-46077D342751}" type="sibTrans" cxnId="{007394E1-E069-4506-8F2E-4F950A7EEFAA}">
      <dgm:prSet/>
      <dgm:spPr/>
      <dgm:t>
        <a:bodyPr/>
        <a:lstStyle/>
        <a:p>
          <a:endParaRPr lang="en-US"/>
        </a:p>
      </dgm:t>
    </dgm:pt>
    <dgm:pt modelId="{CD128B84-4990-446E-8F21-C34DF36629AE}">
      <dgm:prSet custT="1"/>
      <dgm:spPr/>
      <dgm:t>
        <a:bodyPr/>
        <a:lstStyle/>
        <a:p>
          <a:pPr>
            <a:buNone/>
          </a:pPr>
          <a:r>
            <a:rPr lang="ka-GE" sz="2800" dirty="0">
              <a:effectLst/>
              <a:latin typeface="Sylfaen" panose="010A0502050306030303" pitchFamily="18" charset="0"/>
              <a:ea typeface="Times New Roman" panose="02020603050405020304" pitchFamily="18" charset="0"/>
              <a:cs typeface="Sylfaen" panose="010A0502050306030303" pitchFamily="18" charset="0"/>
            </a:rPr>
            <a:t>კვლევის მეთოდი და ინსტრუმენტი</a:t>
          </a:r>
          <a:endParaRPr lang="en-US" sz="2800" dirty="0"/>
        </a:p>
      </dgm:t>
    </dgm:pt>
    <dgm:pt modelId="{5A6F569C-5EBE-470E-A839-F5201CF01805}" type="parTrans" cxnId="{23FDF1F9-0A00-4FE2-A007-62AA1356ED47}">
      <dgm:prSet/>
      <dgm:spPr/>
      <dgm:t>
        <a:bodyPr/>
        <a:lstStyle/>
        <a:p>
          <a:endParaRPr lang="en-US"/>
        </a:p>
      </dgm:t>
    </dgm:pt>
    <dgm:pt modelId="{7F3DCD40-8B0A-4A63-BA0D-30716737B037}" type="sibTrans" cxnId="{23FDF1F9-0A00-4FE2-A007-62AA1356ED47}">
      <dgm:prSet/>
      <dgm:spPr/>
      <dgm:t>
        <a:bodyPr/>
        <a:lstStyle/>
        <a:p>
          <a:endParaRPr lang="en-US"/>
        </a:p>
      </dgm:t>
    </dgm:pt>
    <dgm:pt modelId="{93A72BCF-F042-4A5C-970E-2EC607EF3329}">
      <dgm:prSet custT="1"/>
      <dgm:spPr/>
      <dgm:t>
        <a:bodyPr/>
        <a:lstStyle/>
        <a:p>
          <a:pPr>
            <a:buNone/>
          </a:pPr>
          <a:r>
            <a:rPr lang="ka-GE" sz="2800" b="0" dirty="0">
              <a:effectLst/>
              <a:latin typeface="Sylfaen" panose="010A0502050306030303" pitchFamily="18" charset="0"/>
              <a:ea typeface="Times New Roman" panose="02020603050405020304" pitchFamily="18" charset="0"/>
              <a:cs typeface="Sylfaen" panose="010A0502050306030303" pitchFamily="18" charset="0"/>
            </a:rPr>
            <a:t>შერჩევა</a:t>
          </a:r>
          <a:endParaRPr lang="en-US" sz="2800" b="0" dirty="0"/>
        </a:p>
      </dgm:t>
    </dgm:pt>
    <dgm:pt modelId="{8C3B9256-B4AD-4D76-A125-68F43B0170E3}" type="parTrans" cxnId="{60442EB1-1B01-4D8D-9BB8-573C5C47E238}">
      <dgm:prSet/>
      <dgm:spPr/>
      <dgm:t>
        <a:bodyPr/>
        <a:lstStyle/>
        <a:p>
          <a:endParaRPr lang="en-US"/>
        </a:p>
      </dgm:t>
    </dgm:pt>
    <dgm:pt modelId="{DFA15D29-A835-4D23-A1C1-829BF4173115}" type="sibTrans" cxnId="{60442EB1-1B01-4D8D-9BB8-573C5C47E238}">
      <dgm:prSet/>
      <dgm:spPr/>
      <dgm:t>
        <a:bodyPr/>
        <a:lstStyle/>
        <a:p>
          <a:endParaRPr lang="en-US"/>
        </a:p>
      </dgm:t>
    </dgm:pt>
    <dgm:pt modelId="{EB78E25E-2AC2-4837-9428-B5CC5C8BB643}">
      <dgm:prSet custT="1"/>
      <dgm:spPr/>
      <dgm:t>
        <a:bodyPr/>
        <a:lstStyle/>
        <a:p>
          <a:pPr>
            <a:buNone/>
          </a:pPr>
          <a:r>
            <a:rPr lang="ka-GE" sz="2800" b="0" dirty="0">
              <a:effectLst/>
              <a:latin typeface="Sylfaen" panose="010A0502050306030303" pitchFamily="18" charset="0"/>
              <a:ea typeface="Times New Roman" panose="02020603050405020304" pitchFamily="18" charset="0"/>
              <a:cs typeface="Sylfaen" panose="010A0502050306030303" pitchFamily="18" charset="0"/>
            </a:rPr>
            <a:t>კვლევის მონაცემები</a:t>
          </a:r>
          <a:endParaRPr lang="en-US" sz="2800" b="0" dirty="0"/>
        </a:p>
      </dgm:t>
    </dgm:pt>
    <dgm:pt modelId="{A5F2CC5D-FBFC-4FD3-B294-915402CE32B5}" type="parTrans" cxnId="{C72833A6-2F14-4E1D-9EA0-15EAF6FD8661}">
      <dgm:prSet/>
      <dgm:spPr/>
      <dgm:t>
        <a:bodyPr/>
        <a:lstStyle/>
        <a:p>
          <a:endParaRPr lang="en-US"/>
        </a:p>
      </dgm:t>
    </dgm:pt>
    <dgm:pt modelId="{80006F30-5763-47C2-9D0B-4E9B82A96F37}" type="sibTrans" cxnId="{C72833A6-2F14-4E1D-9EA0-15EAF6FD8661}">
      <dgm:prSet/>
      <dgm:spPr/>
      <dgm:t>
        <a:bodyPr/>
        <a:lstStyle/>
        <a:p>
          <a:endParaRPr lang="en-US"/>
        </a:p>
      </dgm:t>
    </dgm:pt>
    <dgm:pt modelId="{77F3B27D-A632-46C4-85FF-85FE90527E8C}">
      <dgm:prSet custT="1"/>
      <dgm:spPr/>
      <dgm:t>
        <a:bodyPr/>
        <a:lstStyle/>
        <a:p>
          <a:r>
            <a:rPr lang="ka-GE" sz="1800" b="0" dirty="0">
              <a:effectLst/>
              <a:latin typeface="Sylfaen" panose="010A0502050306030303" pitchFamily="18" charset="0"/>
              <a:ea typeface="Times New Roman" panose="02020603050405020304" pitchFamily="18" charset="0"/>
              <a:cs typeface="Sylfaen" panose="010A0502050306030303" pitchFamily="18" charset="0"/>
            </a:rPr>
            <a:t>7</a:t>
          </a:r>
          <a:endParaRPr lang="en-US" sz="1800" dirty="0"/>
        </a:p>
      </dgm:t>
    </dgm:pt>
    <dgm:pt modelId="{0A79FF74-88AC-4570-B1F5-3C28DD0DE665}" type="parTrans" cxnId="{E3FA7B46-8718-48F4-B0E0-7070AD03A3C0}">
      <dgm:prSet/>
      <dgm:spPr/>
      <dgm:t>
        <a:bodyPr/>
        <a:lstStyle/>
        <a:p>
          <a:endParaRPr lang="en-US"/>
        </a:p>
      </dgm:t>
    </dgm:pt>
    <dgm:pt modelId="{92E0F669-2527-4FE5-8FF5-532621FDC41C}" type="sibTrans" cxnId="{E3FA7B46-8718-48F4-B0E0-7070AD03A3C0}">
      <dgm:prSet/>
      <dgm:spPr/>
      <dgm:t>
        <a:bodyPr/>
        <a:lstStyle/>
        <a:p>
          <a:endParaRPr lang="en-US"/>
        </a:p>
      </dgm:t>
    </dgm:pt>
    <dgm:pt modelId="{F85865B3-96EA-4FB2-B441-7C92D1C02FFD}">
      <dgm:prSet/>
      <dgm:spPr/>
      <dgm:t>
        <a:bodyPr/>
        <a:lstStyle/>
        <a:p>
          <a:pPr>
            <a:buNone/>
          </a:pPr>
          <a:r>
            <a:rPr lang="ka-GE" b="0" dirty="0">
              <a:effectLst/>
              <a:latin typeface="Sylfaen" panose="010A0502050306030303" pitchFamily="18" charset="0"/>
              <a:ea typeface="Times New Roman" panose="02020603050405020304" pitchFamily="18" charset="0"/>
              <a:cs typeface="Sylfaen" panose="010A0502050306030303" pitchFamily="18" charset="0"/>
            </a:rPr>
            <a:t>დასკვნა და მიგნებები</a:t>
          </a:r>
          <a:endParaRPr lang="en-US" dirty="0"/>
        </a:p>
      </dgm:t>
    </dgm:pt>
    <dgm:pt modelId="{9E28072B-F160-48C0-AD04-036AF5115AE7}" type="parTrans" cxnId="{094F5F8A-594A-4237-B7BC-D0F835F55F1B}">
      <dgm:prSet/>
      <dgm:spPr/>
      <dgm:t>
        <a:bodyPr/>
        <a:lstStyle/>
        <a:p>
          <a:endParaRPr lang="en-US"/>
        </a:p>
      </dgm:t>
    </dgm:pt>
    <dgm:pt modelId="{F5041650-B4F7-4006-AB4C-7E53971BAD58}" type="sibTrans" cxnId="{094F5F8A-594A-4237-B7BC-D0F835F55F1B}">
      <dgm:prSet/>
      <dgm:spPr/>
      <dgm:t>
        <a:bodyPr/>
        <a:lstStyle/>
        <a:p>
          <a:endParaRPr lang="en-US"/>
        </a:p>
      </dgm:t>
    </dgm:pt>
    <dgm:pt modelId="{FB56CA79-464A-4062-8AEA-27377B91F753}" type="pres">
      <dgm:prSet presAssocID="{6DD93D7E-BC87-4C72-8FA9-736D87E893DD}" presName="linearFlow" presStyleCnt="0">
        <dgm:presLayoutVars>
          <dgm:dir/>
          <dgm:animLvl val="lvl"/>
          <dgm:resizeHandles val="exact"/>
        </dgm:presLayoutVars>
      </dgm:prSet>
      <dgm:spPr/>
      <dgm:t>
        <a:bodyPr/>
        <a:lstStyle/>
        <a:p>
          <a:endParaRPr lang="en-US"/>
        </a:p>
      </dgm:t>
    </dgm:pt>
    <dgm:pt modelId="{C658AA82-2511-4B6B-9741-274A29A52AD8}" type="pres">
      <dgm:prSet presAssocID="{E7F42FA9-AA20-4A87-938A-6AAEEC268A1E}" presName="composite" presStyleCnt="0"/>
      <dgm:spPr/>
    </dgm:pt>
    <dgm:pt modelId="{5E7DDB09-05BC-460F-8F40-32ABD21C1BCE}" type="pres">
      <dgm:prSet presAssocID="{E7F42FA9-AA20-4A87-938A-6AAEEC268A1E}" presName="parentText" presStyleLbl="alignNode1" presStyleIdx="0" presStyleCnt="7">
        <dgm:presLayoutVars>
          <dgm:chMax val="1"/>
          <dgm:bulletEnabled val="1"/>
        </dgm:presLayoutVars>
      </dgm:prSet>
      <dgm:spPr/>
      <dgm:t>
        <a:bodyPr/>
        <a:lstStyle/>
        <a:p>
          <a:endParaRPr lang="en-US"/>
        </a:p>
      </dgm:t>
    </dgm:pt>
    <dgm:pt modelId="{996F3668-7252-4F41-9488-81F7FFB1BA70}" type="pres">
      <dgm:prSet presAssocID="{E7F42FA9-AA20-4A87-938A-6AAEEC268A1E}" presName="descendantText" presStyleLbl="alignAcc1" presStyleIdx="0" presStyleCnt="7">
        <dgm:presLayoutVars>
          <dgm:bulletEnabled val="1"/>
        </dgm:presLayoutVars>
      </dgm:prSet>
      <dgm:spPr/>
      <dgm:t>
        <a:bodyPr/>
        <a:lstStyle/>
        <a:p>
          <a:endParaRPr lang="en-US"/>
        </a:p>
      </dgm:t>
    </dgm:pt>
    <dgm:pt modelId="{3A2D562C-99AC-4790-A3BD-ED1EAF5FF74D}" type="pres">
      <dgm:prSet presAssocID="{8D879EF3-8CC1-420C-8CF7-F090495DCE39}" presName="sp" presStyleCnt="0"/>
      <dgm:spPr/>
    </dgm:pt>
    <dgm:pt modelId="{8ABD0476-725A-4C11-8E66-4FB9A74A9CD0}" type="pres">
      <dgm:prSet presAssocID="{687193EE-D6CA-4946-B73B-355532D02B1D}" presName="composite" presStyleCnt="0"/>
      <dgm:spPr/>
    </dgm:pt>
    <dgm:pt modelId="{71524BB6-B5DA-4E54-A017-3EE71E59E768}" type="pres">
      <dgm:prSet presAssocID="{687193EE-D6CA-4946-B73B-355532D02B1D}" presName="parentText" presStyleLbl="alignNode1" presStyleIdx="1" presStyleCnt="7">
        <dgm:presLayoutVars>
          <dgm:chMax val="1"/>
          <dgm:bulletEnabled val="1"/>
        </dgm:presLayoutVars>
      </dgm:prSet>
      <dgm:spPr/>
      <dgm:t>
        <a:bodyPr/>
        <a:lstStyle/>
        <a:p>
          <a:endParaRPr lang="en-US"/>
        </a:p>
      </dgm:t>
    </dgm:pt>
    <dgm:pt modelId="{4F211A49-EF31-4AA1-A604-C24E432FB541}" type="pres">
      <dgm:prSet presAssocID="{687193EE-D6CA-4946-B73B-355532D02B1D}" presName="descendantText" presStyleLbl="alignAcc1" presStyleIdx="1" presStyleCnt="7">
        <dgm:presLayoutVars>
          <dgm:bulletEnabled val="1"/>
        </dgm:presLayoutVars>
      </dgm:prSet>
      <dgm:spPr/>
      <dgm:t>
        <a:bodyPr/>
        <a:lstStyle/>
        <a:p>
          <a:endParaRPr lang="en-US"/>
        </a:p>
      </dgm:t>
    </dgm:pt>
    <dgm:pt modelId="{C51F6E29-8215-487E-9F96-90024D412BA8}" type="pres">
      <dgm:prSet presAssocID="{AD5EE046-EB93-4B79-8ABF-D4376E7B160D}" presName="sp" presStyleCnt="0"/>
      <dgm:spPr/>
    </dgm:pt>
    <dgm:pt modelId="{661EA88D-9F23-4E1D-976E-709F681FCAA6}" type="pres">
      <dgm:prSet presAssocID="{78CAE1D6-40C4-4252-8BC5-3848524A2A56}" presName="composite" presStyleCnt="0"/>
      <dgm:spPr/>
    </dgm:pt>
    <dgm:pt modelId="{F4896B3B-A0E0-4B22-B902-0E212E2E7F27}" type="pres">
      <dgm:prSet presAssocID="{78CAE1D6-40C4-4252-8BC5-3848524A2A56}" presName="parentText" presStyleLbl="alignNode1" presStyleIdx="2" presStyleCnt="7">
        <dgm:presLayoutVars>
          <dgm:chMax val="1"/>
          <dgm:bulletEnabled val="1"/>
        </dgm:presLayoutVars>
      </dgm:prSet>
      <dgm:spPr/>
      <dgm:t>
        <a:bodyPr/>
        <a:lstStyle/>
        <a:p>
          <a:endParaRPr lang="en-US"/>
        </a:p>
      </dgm:t>
    </dgm:pt>
    <dgm:pt modelId="{6C025E53-E9BE-45A6-8623-9D094313A9C6}" type="pres">
      <dgm:prSet presAssocID="{78CAE1D6-40C4-4252-8BC5-3848524A2A56}" presName="descendantText" presStyleLbl="alignAcc1" presStyleIdx="2" presStyleCnt="7">
        <dgm:presLayoutVars>
          <dgm:bulletEnabled val="1"/>
        </dgm:presLayoutVars>
      </dgm:prSet>
      <dgm:spPr/>
      <dgm:t>
        <a:bodyPr/>
        <a:lstStyle/>
        <a:p>
          <a:endParaRPr lang="en-US"/>
        </a:p>
      </dgm:t>
    </dgm:pt>
    <dgm:pt modelId="{8D8B81C8-497A-4E49-B8C5-C58A70F8DBA2}" type="pres">
      <dgm:prSet presAssocID="{C7EFC87A-54EF-449B-BE8D-8ADECB3B263F}" presName="sp" presStyleCnt="0"/>
      <dgm:spPr/>
    </dgm:pt>
    <dgm:pt modelId="{3E72CEC2-304A-47F3-825C-6E29597C5261}" type="pres">
      <dgm:prSet presAssocID="{5F6EC7A2-265D-4A09-9787-60D6D77F9DFA}" presName="composite" presStyleCnt="0"/>
      <dgm:spPr/>
    </dgm:pt>
    <dgm:pt modelId="{50E993CD-73DA-4BE4-8E5F-A7F2A19EE6AA}" type="pres">
      <dgm:prSet presAssocID="{5F6EC7A2-265D-4A09-9787-60D6D77F9DFA}" presName="parentText" presStyleLbl="alignNode1" presStyleIdx="3" presStyleCnt="7">
        <dgm:presLayoutVars>
          <dgm:chMax val="1"/>
          <dgm:bulletEnabled val="1"/>
        </dgm:presLayoutVars>
      </dgm:prSet>
      <dgm:spPr/>
      <dgm:t>
        <a:bodyPr/>
        <a:lstStyle/>
        <a:p>
          <a:endParaRPr lang="en-US"/>
        </a:p>
      </dgm:t>
    </dgm:pt>
    <dgm:pt modelId="{D383BB36-7AA2-4ED4-B1DD-D6D4F43F79A0}" type="pres">
      <dgm:prSet presAssocID="{5F6EC7A2-265D-4A09-9787-60D6D77F9DFA}" presName="descendantText" presStyleLbl="alignAcc1" presStyleIdx="3" presStyleCnt="7">
        <dgm:presLayoutVars>
          <dgm:bulletEnabled val="1"/>
        </dgm:presLayoutVars>
      </dgm:prSet>
      <dgm:spPr/>
      <dgm:t>
        <a:bodyPr/>
        <a:lstStyle/>
        <a:p>
          <a:endParaRPr lang="en-US"/>
        </a:p>
      </dgm:t>
    </dgm:pt>
    <dgm:pt modelId="{EDDCE0A2-C080-468C-BF4E-5808B28E22FD}" type="pres">
      <dgm:prSet presAssocID="{0C328BE6-D362-44F1-946D-DF981FD6DD1A}" presName="sp" presStyleCnt="0"/>
      <dgm:spPr/>
    </dgm:pt>
    <dgm:pt modelId="{C1DCE76D-89FB-48CA-BDC6-2DFCA4EF86AA}" type="pres">
      <dgm:prSet presAssocID="{11E958F6-E38B-4B65-9B28-BD3574FF6D86}" presName="composite" presStyleCnt="0"/>
      <dgm:spPr/>
    </dgm:pt>
    <dgm:pt modelId="{D4D2D8B4-F8A5-47F0-B8DF-4BFBBB877DCC}" type="pres">
      <dgm:prSet presAssocID="{11E958F6-E38B-4B65-9B28-BD3574FF6D86}" presName="parentText" presStyleLbl="alignNode1" presStyleIdx="4" presStyleCnt="7">
        <dgm:presLayoutVars>
          <dgm:chMax val="1"/>
          <dgm:bulletEnabled val="1"/>
        </dgm:presLayoutVars>
      </dgm:prSet>
      <dgm:spPr/>
      <dgm:t>
        <a:bodyPr/>
        <a:lstStyle/>
        <a:p>
          <a:endParaRPr lang="en-US"/>
        </a:p>
      </dgm:t>
    </dgm:pt>
    <dgm:pt modelId="{77523F27-D963-4F28-962C-60219557C057}" type="pres">
      <dgm:prSet presAssocID="{11E958F6-E38B-4B65-9B28-BD3574FF6D86}" presName="descendantText" presStyleLbl="alignAcc1" presStyleIdx="4" presStyleCnt="7">
        <dgm:presLayoutVars>
          <dgm:bulletEnabled val="1"/>
        </dgm:presLayoutVars>
      </dgm:prSet>
      <dgm:spPr/>
      <dgm:t>
        <a:bodyPr/>
        <a:lstStyle/>
        <a:p>
          <a:endParaRPr lang="en-US"/>
        </a:p>
      </dgm:t>
    </dgm:pt>
    <dgm:pt modelId="{D1BAC0FA-4C05-4537-97A5-537D954EBF8F}" type="pres">
      <dgm:prSet presAssocID="{B55FD334-B374-4769-ACFB-441118884165}" presName="sp" presStyleCnt="0"/>
      <dgm:spPr/>
    </dgm:pt>
    <dgm:pt modelId="{0E7A52BD-06B6-464D-BEF3-0CC2D08934AE}" type="pres">
      <dgm:prSet presAssocID="{3C3D57BA-01E7-4515-A478-1F46DBF2C35C}" presName="composite" presStyleCnt="0"/>
      <dgm:spPr/>
    </dgm:pt>
    <dgm:pt modelId="{4EC129CE-DCD6-4C6C-A62C-6668EAB74BB5}" type="pres">
      <dgm:prSet presAssocID="{3C3D57BA-01E7-4515-A478-1F46DBF2C35C}" presName="parentText" presStyleLbl="alignNode1" presStyleIdx="5" presStyleCnt="7">
        <dgm:presLayoutVars>
          <dgm:chMax val="1"/>
          <dgm:bulletEnabled val="1"/>
        </dgm:presLayoutVars>
      </dgm:prSet>
      <dgm:spPr/>
      <dgm:t>
        <a:bodyPr/>
        <a:lstStyle/>
        <a:p>
          <a:endParaRPr lang="en-US"/>
        </a:p>
      </dgm:t>
    </dgm:pt>
    <dgm:pt modelId="{7992CC01-F897-43C3-9B63-A786DE66755E}" type="pres">
      <dgm:prSet presAssocID="{3C3D57BA-01E7-4515-A478-1F46DBF2C35C}" presName="descendantText" presStyleLbl="alignAcc1" presStyleIdx="5" presStyleCnt="7" custLinFactNeighborX="-282" custLinFactNeighborY="8165">
        <dgm:presLayoutVars>
          <dgm:bulletEnabled val="1"/>
        </dgm:presLayoutVars>
      </dgm:prSet>
      <dgm:spPr/>
      <dgm:t>
        <a:bodyPr/>
        <a:lstStyle/>
        <a:p>
          <a:endParaRPr lang="en-US"/>
        </a:p>
      </dgm:t>
    </dgm:pt>
    <dgm:pt modelId="{4E58E523-1FD5-4758-9DBE-CD4ED7DDBC4B}" type="pres">
      <dgm:prSet presAssocID="{15016325-6097-47BA-8C01-46077D342751}" presName="sp" presStyleCnt="0"/>
      <dgm:spPr/>
    </dgm:pt>
    <dgm:pt modelId="{B6075900-99C7-4DBD-9835-3E44DC89AC0C}" type="pres">
      <dgm:prSet presAssocID="{77F3B27D-A632-46C4-85FF-85FE90527E8C}" presName="composite" presStyleCnt="0"/>
      <dgm:spPr/>
    </dgm:pt>
    <dgm:pt modelId="{A50BE4C8-13D0-41A0-818B-B5272E45F1CC}" type="pres">
      <dgm:prSet presAssocID="{77F3B27D-A632-46C4-85FF-85FE90527E8C}" presName="parentText" presStyleLbl="alignNode1" presStyleIdx="6" presStyleCnt="7">
        <dgm:presLayoutVars>
          <dgm:chMax val="1"/>
          <dgm:bulletEnabled val="1"/>
        </dgm:presLayoutVars>
      </dgm:prSet>
      <dgm:spPr/>
      <dgm:t>
        <a:bodyPr/>
        <a:lstStyle/>
        <a:p>
          <a:endParaRPr lang="en-US"/>
        </a:p>
      </dgm:t>
    </dgm:pt>
    <dgm:pt modelId="{F2A3CD5E-1800-4FE0-8DC7-7970C09825D2}" type="pres">
      <dgm:prSet presAssocID="{77F3B27D-A632-46C4-85FF-85FE90527E8C}" presName="descendantText" presStyleLbl="alignAcc1" presStyleIdx="6" presStyleCnt="7">
        <dgm:presLayoutVars>
          <dgm:bulletEnabled val="1"/>
        </dgm:presLayoutVars>
      </dgm:prSet>
      <dgm:spPr/>
      <dgm:t>
        <a:bodyPr/>
        <a:lstStyle/>
        <a:p>
          <a:endParaRPr lang="en-US"/>
        </a:p>
      </dgm:t>
    </dgm:pt>
  </dgm:ptLst>
  <dgm:cxnLst>
    <dgm:cxn modelId="{2830EE77-4561-442F-BC62-09491FFA7A8B}" type="presOf" srcId="{E7F42FA9-AA20-4A87-938A-6AAEEC268A1E}" destId="{5E7DDB09-05BC-460F-8F40-32ABD21C1BCE}" srcOrd="0" destOrd="0" presId="urn:microsoft.com/office/officeart/2005/8/layout/chevron2"/>
    <dgm:cxn modelId="{094F5F8A-594A-4237-B7BC-D0F835F55F1B}" srcId="{77F3B27D-A632-46C4-85FF-85FE90527E8C}" destId="{F85865B3-96EA-4FB2-B441-7C92D1C02FFD}" srcOrd="0" destOrd="0" parTransId="{9E28072B-F160-48C0-AD04-036AF5115AE7}" sibTransId="{F5041650-B4F7-4006-AB4C-7E53971BAD58}"/>
    <dgm:cxn modelId="{60442EB1-1B01-4D8D-9BB8-573C5C47E238}" srcId="{11E958F6-E38B-4B65-9B28-BD3574FF6D86}" destId="{93A72BCF-F042-4A5C-970E-2EC607EF3329}" srcOrd="0" destOrd="0" parTransId="{8C3B9256-B4AD-4D76-A125-68F43B0170E3}" sibTransId="{DFA15D29-A835-4D23-A1C1-829BF4173115}"/>
    <dgm:cxn modelId="{23FDF1F9-0A00-4FE2-A007-62AA1356ED47}" srcId="{5F6EC7A2-265D-4A09-9787-60D6D77F9DFA}" destId="{CD128B84-4990-446E-8F21-C34DF36629AE}" srcOrd="0" destOrd="0" parTransId="{5A6F569C-5EBE-470E-A839-F5201CF01805}" sibTransId="{7F3DCD40-8B0A-4A63-BA0D-30716737B037}"/>
    <dgm:cxn modelId="{B3D348BD-FF74-49C7-ABF4-D3F1B8FB5421}" srcId="{6DD93D7E-BC87-4C72-8FA9-736D87E893DD}" destId="{687193EE-D6CA-4946-B73B-355532D02B1D}" srcOrd="1" destOrd="0" parTransId="{60E5093F-D028-4088-8BAB-85905C86D818}" sibTransId="{AD5EE046-EB93-4B79-8ABF-D4376E7B160D}"/>
    <dgm:cxn modelId="{0B4AC75C-F351-4CCF-80C9-51578B822528}" srcId="{6DD93D7E-BC87-4C72-8FA9-736D87E893DD}" destId="{78CAE1D6-40C4-4252-8BC5-3848524A2A56}" srcOrd="2" destOrd="0" parTransId="{1823558D-6B40-4343-A993-8E6A64A3F124}" sibTransId="{C7EFC87A-54EF-449B-BE8D-8ADECB3B263F}"/>
    <dgm:cxn modelId="{EA6B7987-47C5-422B-8809-0A4A1347ACA6}" type="presOf" srcId="{3C3D57BA-01E7-4515-A478-1F46DBF2C35C}" destId="{4EC129CE-DCD6-4C6C-A62C-6668EAB74BB5}" srcOrd="0" destOrd="0" presId="urn:microsoft.com/office/officeart/2005/8/layout/chevron2"/>
    <dgm:cxn modelId="{F5E162F0-22C4-4B82-814B-CD0629E2B052}" srcId="{6DD93D7E-BC87-4C72-8FA9-736D87E893DD}" destId="{E7F42FA9-AA20-4A87-938A-6AAEEC268A1E}" srcOrd="0" destOrd="0" parTransId="{E20754CB-7866-4995-8DAC-4C6F36665139}" sibTransId="{8D879EF3-8CC1-420C-8CF7-F090495DCE39}"/>
    <dgm:cxn modelId="{2FAAA6E7-18D0-4323-A5A0-A26B1B196351}" type="presOf" srcId="{BD561833-99F1-4BB1-AA8B-D0C94066FA0B}" destId="{996F3668-7252-4F41-9488-81F7FFB1BA70}" srcOrd="0" destOrd="0" presId="urn:microsoft.com/office/officeart/2005/8/layout/chevron2"/>
    <dgm:cxn modelId="{2EE4A371-55AC-4523-A96B-EC47197C7809}" srcId="{E7F42FA9-AA20-4A87-938A-6AAEEC268A1E}" destId="{BD561833-99F1-4BB1-AA8B-D0C94066FA0B}" srcOrd="0" destOrd="0" parTransId="{FA1693E9-680A-4CEC-B90A-5992079A884C}" sibTransId="{FE3746F2-3017-4320-876E-5A134540D8F7}"/>
    <dgm:cxn modelId="{9CAD61FA-51AB-4C5E-A86A-201CE694DCE2}" type="presOf" srcId="{11E958F6-E38B-4B65-9B28-BD3574FF6D86}" destId="{D4D2D8B4-F8A5-47F0-B8DF-4BFBBB877DCC}" srcOrd="0" destOrd="0" presId="urn:microsoft.com/office/officeart/2005/8/layout/chevron2"/>
    <dgm:cxn modelId="{EF9C6B0F-9AFD-478A-A3FC-B509B05E383D}" type="presOf" srcId="{5F6EC7A2-265D-4A09-9787-60D6D77F9DFA}" destId="{50E993CD-73DA-4BE4-8E5F-A7F2A19EE6AA}" srcOrd="0" destOrd="0" presId="urn:microsoft.com/office/officeart/2005/8/layout/chevron2"/>
    <dgm:cxn modelId="{4CE5563F-A0D2-4171-B67E-30C8EC52508F}" type="presOf" srcId="{EB78E25E-2AC2-4837-9428-B5CC5C8BB643}" destId="{7992CC01-F897-43C3-9B63-A786DE66755E}" srcOrd="0" destOrd="0" presId="urn:microsoft.com/office/officeart/2005/8/layout/chevron2"/>
    <dgm:cxn modelId="{DA2664C0-0293-48DB-B63A-FE7B4695F3E6}" type="presOf" srcId="{CD128B84-4990-446E-8F21-C34DF36629AE}" destId="{D383BB36-7AA2-4ED4-B1DD-D6D4F43F79A0}" srcOrd="0" destOrd="0" presId="urn:microsoft.com/office/officeart/2005/8/layout/chevron2"/>
    <dgm:cxn modelId="{7E6E41CC-B415-4381-9033-81D418BE0405}" type="presOf" srcId="{77F3B27D-A632-46C4-85FF-85FE90527E8C}" destId="{A50BE4C8-13D0-41A0-818B-B5272E45F1CC}" srcOrd="0" destOrd="0" presId="urn:microsoft.com/office/officeart/2005/8/layout/chevron2"/>
    <dgm:cxn modelId="{DE3D19AA-4A70-4BDD-AF75-DD03CA08E78A}" type="presOf" srcId="{78CAE1D6-40C4-4252-8BC5-3848524A2A56}" destId="{F4896B3B-A0E0-4B22-B902-0E212E2E7F27}" srcOrd="0" destOrd="0" presId="urn:microsoft.com/office/officeart/2005/8/layout/chevron2"/>
    <dgm:cxn modelId="{43FEDB57-4FB4-4185-8FA3-B519B09C703C}" type="presOf" srcId="{2DA3C5FD-E4D7-49E4-9BF0-7D97C16B0270}" destId="{4F211A49-EF31-4AA1-A604-C24E432FB541}" srcOrd="0" destOrd="0" presId="urn:microsoft.com/office/officeart/2005/8/layout/chevron2"/>
    <dgm:cxn modelId="{ECC1CD5D-BED4-4394-A0FA-7996D27FF17B}" srcId="{6DD93D7E-BC87-4C72-8FA9-736D87E893DD}" destId="{5F6EC7A2-265D-4A09-9787-60D6D77F9DFA}" srcOrd="3" destOrd="0" parTransId="{6E52B674-8A80-4F36-8562-0B189D813216}" sibTransId="{0C328BE6-D362-44F1-946D-DF981FD6DD1A}"/>
    <dgm:cxn modelId="{E3FA7B46-8718-48F4-B0E0-7070AD03A3C0}" srcId="{6DD93D7E-BC87-4C72-8FA9-736D87E893DD}" destId="{77F3B27D-A632-46C4-85FF-85FE90527E8C}" srcOrd="6" destOrd="0" parTransId="{0A79FF74-88AC-4570-B1F5-3C28DD0DE665}" sibTransId="{92E0F669-2527-4FE5-8FF5-532621FDC41C}"/>
    <dgm:cxn modelId="{4FAD6E8D-0120-4549-96DA-C87D16F03C73}" type="presOf" srcId="{029A6952-2D83-4B72-88A1-60294950B0D2}" destId="{6C025E53-E9BE-45A6-8623-9D094313A9C6}" srcOrd="0" destOrd="0" presId="urn:microsoft.com/office/officeart/2005/8/layout/chevron2"/>
    <dgm:cxn modelId="{8CCA0FE8-C016-40CB-BA89-EA884A82A8F1}" type="presOf" srcId="{6DD93D7E-BC87-4C72-8FA9-736D87E893DD}" destId="{FB56CA79-464A-4062-8AEA-27377B91F753}" srcOrd="0" destOrd="0" presId="urn:microsoft.com/office/officeart/2005/8/layout/chevron2"/>
    <dgm:cxn modelId="{DDE33059-938B-4D1D-AA62-1B0E30C48276}" type="presOf" srcId="{F85865B3-96EA-4FB2-B441-7C92D1C02FFD}" destId="{F2A3CD5E-1800-4FE0-8DC7-7970C09825D2}" srcOrd="0" destOrd="0" presId="urn:microsoft.com/office/officeart/2005/8/layout/chevron2"/>
    <dgm:cxn modelId="{9B4B2046-341C-4149-943B-DC408B79CA6E}" srcId="{78CAE1D6-40C4-4252-8BC5-3848524A2A56}" destId="{029A6952-2D83-4B72-88A1-60294950B0D2}" srcOrd="0" destOrd="0" parTransId="{BED127B6-0FD7-4E88-8707-5DAD069DB7A8}" sibTransId="{FC377130-8D77-4DB9-BE70-25A4B8CD3249}"/>
    <dgm:cxn modelId="{E1822F1D-6D16-4639-8A02-CFDC7E9AB88B}" type="presOf" srcId="{93A72BCF-F042-4A5C-970E-2EC607EF3329}" destId="{77523F27-D963-4F28-962C-60219557C057}" srcOrd="0" destOrd="0" presId="urn:microsoft.com/office/officeart/2005/8/layout/chevron2"/>
    <dgm:cxn modelId="{252C49DE-0DBD-44F9-93B8-B36A209A570C}" srcId="{687193EE-D6CA-4946-B73B-355532D02B1D}" destId="{2DA3C5FD-E4D7-49E4-9BF0-7D97C16B0270}" srcOrd="0" destOrd="0" parTransId="{B7E03E9F-63E0-4A17-B9E2-4FC885E7FEE8}" sibTransId="{45662ABA-8350-46B1-A8BF-B4E4B986655D}"/>
    <dgm:cxn modelId="{EEAE704F-C658-4494-9EC2-FE37754F9B6D}" srcId="{6DD93D7E-BC87-4C72-8FA9-736D87E893DD}" destId="{11E958F6-E38B-4B65-9B28-BD3574FF6D86}" srcOrd="4" destOrd="0" parTransId="{4062F6EF-386D-49B1-A2DB-2202F2D26942}" sibTransId="{B55FD334-B374-4769-ACFB-441118884165}"/>
    <dgm:cxn modelId="{F35E4E81-5F6C-4843-A2BF-AEC9BE5B9C75}" type="presOf" srcId="{687193EE-D6CA-4946-B73B-355532D02B1D}" destId="{71524BB6-B5DA-4E54-A017-3EE71E59E768}" srcOrd="0" destOrd="0" presId="urn:microsoft.com/office/officeart/2005/8/layout/chevron2"/>
    <dgm:cxn modelId="{C72833A6-2F14-4E1D-9EA0-15EAF6FD8661}" srcId="{3C3D57BA-01E7-4515-A478-1F46DBF2C35C}" destId="{EB78E25E-2AC2-4837-9428-B5CC5C8BB643}" srcOrd="0" destOrd="0" parTransId="{A5F2CC5D-FBFC-4FD3-B294-915402CE32B5}" sibTransId="{80006F30-5763-47C2-9D0B-4E9B82A96F37}"/>
    <dgm:cxn modelId="{007394E1-E069-4506-8F2E-4F950A7EEFAA}" srcId="{6DD93D7E-BC87-4C72-8FA9-736D87E893DD}" destId="{3C3D57BA-01E7-4515-A478-1F46DBF2C35C}" srcOrd="5" destOrd="0" parTransId="{09A8316B-A6AA-47E9-BEEB-50F658902C54}" sibTransId="{15016325-6097-47BA-8C01-46077D342751}"/>
    <dgm:cxn modelId="{A09D2393-9935-479B-8EA7-A5E6C0F53AF5}" type="presParOf" srcId="{FB56CA79-464A-4062-8AEA-27377B91F753}" destId="{C658AA82-2511-4B6B-9741-274A29A52AD8}" srcOrd="0" destOrd="0" presId="urn:microsoft.com/office/officeart/2005/8/layout/chevron2"/>
    <dgm:cxn modelId="{4221D335-3532-4E0A-A939-D41C98AFA102}" type="presParOf" srcId="{C658AA82-2511-4B6B-9741-274A29A52AD8}" destId="{5E7DDB09-05BC-460F-8F40-32ABD21C1BCE}" srcOrd="0" destOrd="0" presId="urn:microsoft.com/office/officeart/2005/8/layout/chevron2"/>
    <dgm:cxn modelId="{A2701E31-E632-455F-8C8F-1570F0896E89}" type="presParOf" srcId="{C658AA82-2511-4B6B-9741-274A29A52AD8}" destId="{996F3668-7252-4F41-9488-81F7FFB1BA70}" srcOrd="1" destOrd="0" presId="urn:microsoft.com/office/officeart/2005/8/layout/chevron2"/>
    <dgm:cxn modelId="{71610C15-4F7B-4512-BF7C-1D6AF3161580}" type="presParOf" srcId="{FB56CA79-464A-4062-8AEA-27377B91F753}" destId="{3A2D562C-99AC-4790-A3BD-ED1EAF5FF74D}" srcOrd="1" destOrd="0" presId="urn:microsoft.com/office/officeart/2005/8/layout/chevron2"/>
    <dgm:cxn modelId="{F25B109D-35F0-4787-9661-AFD859490296}" type="presParOf" srcId="{FB56CA79-464A-4062-8AEA-27377B91F753}" destId="{8ABD0476-725A-4C11-8E66-4FB9A74A9CD0}" srcOrd="2" destOrd="0" presId="urn:microsoft.com/office/officeart/2005/8/layout/chevron2"/>
    <dgm:cxn modelId="{82BA21F8-5F48-44E5-ABEF-4061344547A6}" type="presParOf" srcId="{8ABD0476-725A-4C11-8E66-4FB9A74A9CD0}" destId="{71524BB6-B5DA-4E54-A017-3EE71E59E768}" srcOrd="0" destOrd="0" presId="urn:microsoft.com/office/officeart/2005/8/layout/chevron2"/>
    <dgm:cxn modelId="{9608FCE1-0E44-46DB-869B-D3C1F5CC3251}" type="presParOf" srcId="{8ABD0476-725A-4C11-8E66-4FB9A74A9CD0}" destId="{4F211A49-EF31-4AA1-A604-C24E432FB541}" srcOrd="1" destOrd="0" presId="urn:microsoft.com/office/officeart/2005/8/layout/chevron2"/>
    <dgm:cxn modelId="{5CDCFF90-5278-4A4E-A558-15A1CBA60E5A}" type="presParOf" srcId="{FB56CA79-464A-4062-8AEA-27377B91F753}" destId="{C51F6E29-8215-487E-9F96-90024D412BA8}" srcOrd="3" destOrd="0" presId="urn:microsoft.com/office/officeart/2005/8/layout/chevron2"/>
    <dgm:cxn modelId="{A23D3B5E-C4BF-4DEC-9781-46C5EFF92934}" type="presParOf" srcId="{FB56CA79-464A-4062-8AEA-27377B91F753}" destId="{661EA88D-9F23-4E1D-976E-709F681FCAA6}" srcOrd="4" destOrd="0" presId="urn:microsoft.com/office/officeart/2005/8/layout/chevron2"/>
    <dgm:cxn modelId="{30134634-444C-4480-BE28-4C3B4561E800}" type="presParOf" srcId="{661EA88D-9F23-4E1D-976E-709F681FCAA6}" destId="{F4896B3B-A0E0-4B22-B902-0E212E2E7F27}" srcOrd="0" destOrd="0" presId="urn:microsoft.com/office/officeart/2005/8/layout/chevron2"/>
    <dgm:cxn modelId="{D135CE2C-1360-4FB5-9540-2D3230E404B2}" type="presParOf" srcId="{661EA88D-9F23-4E1D-976E-709F681FCAA6}" destId="{6C025E53-E9BE-45A6-8623-9D094313A9C6}" srcOrd="1" destOrd="0" presId="urn:microsoft.com/office/officeart/2005/8/layout/chevron2"/>
    <dgm:cxn modelId="{A21FCA4E-5755-40C2-992F-03A7AD97F0A9}" type="presParOf" srcId="{FB56CA79-464A-4062-8AEA-27377B91F753}" destId="{8D8B81C8-497A-4E49-B8C5-C58A70F8DBA2}" srcOrd="5" destOrd="0" presId="urn:microsoft.com/office/officeart/2005/8/layout/chevron2"/>
    <dgm:cxn modelId="{0438BEE6-73E6-4F72-8259-E3A308F9AA26}" type="presParOf" srcId="{FB56CA79-464A-4062-8AEA-27377B91F753}" destId="{3E72CEC2-304A-47F3-825C-6E29597C5261}" srcOrd="6" destOrd="0" presId="urn:microsoft.com/office/officeart/2005/8/layout/chevron2"/>
    <dgm:cxn modelId="{C0B08212-0A77-4DBC-8ABB-ACB8E27E7491}" type="presParOf" srcId="{3E72CEC2-304A-47F3-825C-6E29597C5261}" destId="{50E993CD-73DA-4BE4-8E5F-A7F2A19EE6AA}" srcOrd="0" destOrd="0" presId="urn:microsoft.com/office/officeart/2005/8/layout/chevron2"/>
    <dgm:cxn modelId="{D65D23CB-9908-4192-9F45-CA66675F1739}" type="presParOf" srcId="{3E72CEC2-304A-47F3-825C-6E29597C5261}" destId="{D383BB36-7AA2-4ED4-B1DD-D6D4F43F79A0}" srcOrd="1" destOrd="0" presId="urn:microsoft.com/office/officeart/2005/8/layout/chevron2"/>
    <dgm:cxn modelId="{0DF50B8B-6574-4E58-9048-F5773B697111}" type="presParOf" srcId="{FB56CA79-464A-4062-8AEA-27377B91F753}" destId="{EDDCE0A2-C080-468C-BF4E-5808B28E22FD}" srcOrd="7" destOrd="0" presId="urn:microsoft.com/office/officeart/2005/8/layout/chevron2"/>
    <dgm:cxn modelId="{0D21AB78-6B4C-49CB-A5D9-83363A8048FE}" type="presParOf" srcId="{FB56CA79-464A-4062-8AEA-27377B91F753}" destId="{C1DCE76D-89FB-48CA-BDC6-2DFCA4EF86AA}" srcOrd="8" destOrd="0" presId="urn:microsoft.com/office/officeart/2005/8/layout/chevron2"/>
    <dgm:cxn modelId="{8BB6FD0D-E50C-4E0E-9EDF-DEDC67BFA30D}" type="presParOf" srcId="{C1DCE76D-89FB-48CA-BDC6-2DFCA4EF86AA}" destId="{D4D2D8B4-F8A5-47F0-B8DF-4BFBBB877DCC}" srcOrd="0" destOrd="0" presId="urn:microsoft.com/office/officeart/2005/8/layout/chevron2"/>
    <dgm:cxn modelId="{09E904EC-463A-4AA1-99C7-C75D85EE7EB0}" type="presParOf" srcId="{C1DCE76D-89FB-48CA-BDC6-2DFCA4EF86AA}" destId="{77523F27-D963-4F28-962C-60219557C057}" srcOrd="1" destOrd="0" presId="urn:microsoft.com/office/officeart/2005/8/layout/chevron2"/>
    <dgm:cxn modelId="{329B4884-B70B-4464-91F4-E578522C914E}" type="presParOf" srcId="{FB56CA79-464A-4062-8AEA-27377B91F753}" destId="{D1BAC0FA-4C05-4537-97A5-537D954EBF8F}" srcOrd="9" destOrd="0" presId="urn:microsoft.com/office/officeart/2005/8/layout/chevron2"/>
    <dgm:cxn modelId="{5B1FA1E2-EDBD-4F6C-87E3-C0FB2BCFB7B6}" type="presParOf" srcId="{FB56CA79-464A-4062-8AEA-27377B91F753}" destId="{0E7A52BD-06B6-464D-BEF3-0CC2D08934AE}" srcOrd="10" destOrd="0" presId="urn:microsoft.com/office/officeart/2005/8/layout/chevron2"/>
    <dgm:cxn modelId="{34061278-D4EF-47AF-A2A2-6343046D5799}" type="presParOf" srcId="{0E7A52BD-06B6-464D-BEF3-0CC2D08934AE}" destId="{4EC129CE-DCD6-4C6C-A62C-6668EAB74BB5}" srcOrd="0" destOrd="0" presId="urn:microsoft.com/office/officeart/2005/8/layout/chevron2"/>
    <dgm:cxn modelId="{7B0487A1-BA80-4D36-A0B0-C69542D03F2A}" type="presParOf" srcId="{0E7A52BD-06B6-464D-BEF3-0CC2D08934AE}" destId="{7992CC01-F897-43C3-9B63-A786DE66755E}" srcOrd="1" destOrd="0" presId="urn:microsoft.com/office/officeart/2005/8/layout/chevron2"/>
    <dgm:cxn modelId="{AB55FBE6-E702-497C-AB72-89388B8ED984}" type="presParOf" srcId="{FB56CA79-464A-4062-8AEA-27377B91F753}" destId="{4E58E523-1FD5-4758-9DBE-CD4ED7DDBC4B}" srcOrd="11" destOrd="0" presId="urn:microsoft.com/office/officeart/2005/8/layout/chevron2"/>
    <dgm:cxn modelId="{CBD37D6D-6838-4D13-8796-BEB8D253F82F}" type="presParOf" srcId="{FB56CA79-464A-4062-8AEA-27377B91F753}" destId="{B6075900-99C7-4DBD-9835-3E44DC89AC0C}" srcOrd="12" destOrd="0" presId="urn:microsoft.com/office/officeart/2005/8/layout/chevron2"/>
    <dgm:cxn modelId="{4F638C50-8106-48F8-81EE-5F52CFF8A0ED}" type="presParOf" srcId="{B6075900-99C7-4DBD-9835-3E44DC89AC0C}" destId="{A50BE4C8-13D0-41A0-818B-B5272E45F1CC}" srcOrd="0" destOrd="0" presId="urn:microsoft.com/office/officeart/2005/8/layout/chevron2"/>
    <dgm:cxn modelId="{45D666C0-593C-458B-AB9D-9BC76AC983F5}" type="presParOf" srcId="{B6075900-99C7-4DBD-9835-3E44DC89AC0C}" destId="{F2A3CD5E-1800-4FE0-8DC7-7970C09825D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7BE70E-1556-4DCC-BA74-34648AFA7117}"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431EADE-749E-418C-959E-C0FB9879941C}">
      <dgm:prSet/>
      <dgm:spPr/>
      <dgm:t>
        <a:bodyPr/>
        <a:lstStyle/>
        <a:p>
          <a:pPr algn="ctr"/>
          <a:r>
            <a:rPr lang="ka-GE" b="1" dirty="0" smtClean="0"/>
            <a:t>თემის </a:t>
          </a:r>
          <a:r>
            <a:rPr lang="ka-GE" b="1" dirty="0"/>
            <a:t>აქტუალობა</a:t>
          </a:r>
          <a:endParaRPr lang="en-US" dirty="0"/>
        </a:p>
      </dgm:t>
    </dgm:pt>
    <dgm:pt modelId="{46269571-7CA8-44AE-92B1-8C00DF356FC2}" type="parTrans" cxnId="{E60ADBE2-2A54-4C49-873C-5054689B2D2C}">
      <dgm:prSet/>
      <dgm:spPr/>
      <dgm:t>
        <a:bodyPr/>
        <a:lstStyle/>
        <a:p>
          <a:endParaRPr lang="en-US"/>
        </a:p>
      </dgm:t>
    </dgm:pt>
    <dgm:pt modelId="{B4939DF1-09EB-4AF7-90ED-209277446A44}" type="sibTrans" cxnId="{E60ADBE2-2A54-4C49-873C-5054689B2D2C}">
      <dgm:prSet/>
      <dgm:spPr/>
      <dgm:t>
        <a:bodyPr/>
        <a:lstStyle/>
        <a:p>
          <a:endParaRPr lang="en-US"/>
        </a:p>
      </dgm:t>
    </dgm:pt>
    <dgm:pt modelId="{03DEE95B-AD0F-4316-95C8-99C5376D4E17}" type="pres">
      <dgm:prSet presAssocID="{977BE70E-1556-4DCC-BA74-34648AFA7117}" presName="linear" presStyleCnt="0">
        <dgm:presLayoutVars>
          <dgm:animLvl val="lvl"/>
          <dgm:resizeHandles val="exact"/>
        </dgm:presLayoutVars>
      </dgm:prSet>
      <dgm:spPr/>
      <dgm:t>
        <a:bodyPr/>
        <a:lstStyle/>
        <a:p>
          <a:endParaRPr lang="en-US"/>
        </a:p>
      </dgm:t>
    </dgm:pt>
    <dgm:pt modelId="{1185753B-93B0-4FED-A959-758EC8518575}" type="pres">
      <dgm:prSet presAssocID="{C431EADE-749E-418C-959E-C0FB9879941C}" presName="parentText" presStyleLbl="node1" presStyleIdx="0" presStyleCnt="1" custLinFactY="14112" custLinFactNeighborX="25464" custLinFactNeighborY="100000">
        <dgm:presLayoutVars>
          <dgm:chMax val="0"/>
          <dgm:bulletEnabled val="1"/>
        </dgm:presLayoutVars>
      </dgm:prSet>
      <dgm:spPr/>
      <dgm:t>
        <a:bodyPr/>
        <a:lstStyle/>
        <a:p>
          <a:endParaRPr lang="en-US"/>
        </a:p>
      </dgm:t>
    </dgm:pt>
  </dgm:ptLst>
  <dgm:cxnLst>
    <dgm:cxn modelId="{E60ADBE2-2A54-4C49-873C-5054689B2D2C}" srcId="{977BE70E-1556-4DCC-BA74-34648AFA7117}" destId="{C431EADE-749E-418C-959E-C0FB9879941C}" srcOrd="0" destOrd="0" parTransId="{46269571-7CA8-44AE-92B1-8C00DF356FC2}" sibTransId="{B4939DF1-09EB-4AF7-90ED-209277446A44}"/>
    <dgm:cxn modelId="{E26ED744-E295-4073-8424-54C67C67BC44}" type="presOf" srcId="{C431EADE-749E-418C-959E-C0FB9879941C}" destId="{1185753B-93B0-4FED-A959-758EC8518575}" srcOrd="0" destOrd="0" presId="urn:microsoft.com/office/officeart/2005/8/layout/vList2"/>
    <dgm:cxn modelId="{48FE40C5-DB8F-43D7-B2F8-4F52515EC80F}" type="presOf" srcId="{977BE70E-1556-4DCC-BA74-34648AFA7117}" destId="{03DEE95B-AD0F-4316-95C8-99C5376D4E17}" srcOrd="0" destOrd="0" presId="urn:microsoft.com/office/officeart/2005/8/layout/vList2"/>
    <dgm:cxn modelId="{59598A76-3B10-4397-B0C9-640EB2B1DF61}" type="presParOf" srcId="{03DEE95B-AD0F-4316-95C8-99C5376D4E17}" destId="{1185753B-93B0-4FED-A959-758EC851857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7BE70E-1556-4DCC-BA74-34648AFA7117}"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431EADE-749E-418C-959E-C0FB9879941C}">
      <dgm:prSet/>
      <dgm:spPr/>
      <dgm:t>
        <a:bodyPr/>
        <a:lstStyle/>
        <a:p>
          <a:r>
            <a:rPr lang="ka-GE" b="1" dirty="0"/>
            <a:t>კვლევის მიზნები, სამიზნე ჯგუფი, კვლევის მეთოდი და ინსტრუმენტი</a:t>
          </a:r>
          <a:endParaRPr lang="en-US" dirty="0"/>
        </a:p>
      </dgm:t>
    </dgm:pt>
    <dgm:pt modelId="{46269571-7CA8-44AE-92B1-8C00DF356FC2}" type="parTrans" cxnId="{E60ADBE2-2A54-4C49-873C-5054689B2D2C}">
      <dgm:prSet/>
      <dgm:spPr/>
      <dgm:t>
        <a:bodyPr/>
        <a:lstStyle/>
        <a:p>
          <a:endParaRPr lang="en-US"/>
        </a:p>
      </dgm:t>
    </dgm:pt>
    <dgm:pt modelId="{B4939DF1-09EB-4AF7-90ED-209277446A44}" type="sibTrans" cxnId="{E60ADBE2-2A54-4C49-873C-5054689B2D2C}">
      <dgm:prSet/>
      <dgm:spPr/>
      <dgm:t>
        <a:bodyPr/>
        <a:lstStyle/>
        <a:p>
          <a:endParaRPr lang="en-US"/>
        </a:p>
      </dgm:t>
    </dgm:pt>
    <dgm:pt modelId="{03DEE95B-AD0F-4316-95C8-99C5376D4E17}" type="pres">
      <dgm:prSet presAssocID="{977BE70E-1556-4DCC-BA74-34648AFA7117}" presName="linear" presStyleCnt="0">
        <dgm:presLayoutVars>
          <dgm:animLvl val="lvl"/>
          <dgm:resizeHandles val="exact"/>
        </dgm:presLayoutVars>
      </dgm:prSet>
      <dgm:spPr/>
      <dgm:t>
        <a:bodyPr/>
        <a:lstStyle/>
        <a:p>
          <a:endParaRPr lang="en-US"/>
        </a:p>
      </dgm:t>
    </dgm:pt>
    <dgm:pt modelId="{1185753B-93B0-4FED-A959-758EC8518575}" type="pres">
      <dgm:prSet presAssocID="{C431EADE-749E-418C-959E-C0FB9879941C}" presName="parentText" presStyleLbl="node1" presStyleIdx="0" presStyleCnt="1" custScaleY="102583" custLinFactNeighborX="-5109" custLinFactNeighborY="5538">
        <dgm:presLayoutVars>
          <dgm:chMax val="0"/>
          <dgm:bulletEnabled val="1"/>
        </dgm:presLayoutVars>
      </dgm:prSet>
      <dgm:spPr/>
      <dgm:t>
        <a:bodyPr/>
        <a:lstStyle/>
        <a:p>
          <a:endParaRPr lang="en-US"/>
        </a:p>
      </dgm:t>
    </dgm:pt>
  </dgm:ptLst>
  <dgm:cxnLst>
    <dgm:cxn modelId="{E60ADBE2-2A54-4C49-873C-5054689B2D2C}" srcId="{977BE70E-1556-4DCC-BA74-34648AFA7117}" destId="{C431EADE-749E-418C-959E-C0FB9879941C}" srcOrd="0" destOrd="0" parTransId="{46269571-7CA8-44AE-92B1-8C00DF356FC2}" sibTransId="{B4939DF1-09EB-4AF7-90ED-209277446A44}"/>
    <dgm:cxn modelId="{E26ED744-E295-4073-8424-54C67C67BC44}" type="presOf" srcId="{C431EADE-749E-418C-959E-C0FB9879941C}" destId="{1185753B-93B0-4FED-A959-758EC8518575}" srcOrd="0" destOrd="0" presId="urn:microsoft.com/office/officeart/2005/8/layout/vList2"/>
    <dgm:cxn modelId="{48FE40C5-DB8F-43D7-B2F8-4F52515EC80F}" type="presOf" srcId="{977BE70E-1556-4DCC-BA74-34648AFA7117}" destId="{03DEE95B-AD0F-4316-95C8-99C5376D4E17}" srcOrd="0" destOrd="0" presId="urn:microsoft.com/office/officeart/2005/8/layout/vList2"/>
    <dgm:cxn modelId="{59598A76-3B10-4397-B0C9-640EB2B1DF61}" type="presParOf" srcId="{03DEE95B-AD0F-4316-95C8-99C5376D4E17}" destId="{1185753B-93B0-4FED-A959-758EC851857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7BE70E-1556-4DCC-BA74-34648AFA7117}"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C431EADE-749E-418C-959E-C0FB9879941C}">
      <dgm:prSet/>
      <dgm:spPr/>
      <dgm:t>
        <a:bodyPr/>
        <a:lstStyle/>
        <a:p>
          <a:pPr algn="ctr"/>
          <a:r>
            <a:rPr lang="ka-GE" b="1" dirty="0"/>
            <a:t>შერჩევა</a:t>
          </a:r>
          <a:endParaRPr lang="en-US" dirty="0"/>
        </a:p>
      </dgm:t>
    </dgm:pt>
    <dgm:pt modelId="{46269571-7CA8-44AE-92B1-8C00DF356FC2}" type="parTrans" cxnId="{E60ADBE2-2A54-4C49-873C-5054689B2D2C}">
      <dgm:prSet/>
      <dgm:spPr/>
      <dgm:t>
        <a:bodyPr/>
        <a:lstStyle/>
        <a:p>
          <a:endParaRPr lang="en-US"/>
        </a:p>
      </dgm:t>
    </dgm:pt>
    <dgm:pt modelId="{B4939DF1-09EB-4AF7-90ED-209277446A44}" type="sibTrans" cxnId="{E60ADBE2-2A54-4C49-873C-5054689B2D2C}">
      <dgm:prSet/>
      <dgm:spPr/>
      <dgm:t>
        <a:bodyPr/>
        <a:lstStyle/>
        <a:p>
          <a:endParaRPr lang="en-US"/>
        </a:p>
      </dgm:t>
    </dgm:pt>
    <dgm:pt modelId="{03DEE95B-AD0F-4316-95C8-99C5376D4E17}" type="pres">
      <dgm:prSet presAssocID="{977BE70E-1556-4DCC-BA74-34648AFA7117}" presName="linear" presStyleCnt="0">
        <dgm:presLayoutVars>
          <dgm:animLvl val="lvl"/>
          <dgm:resizeHandles val="exact"/>
        </dgm:presLayoutVars>
      </dgm:prSet>
      <dgm:spPr/>
      <dgm:t>
        <a:bodyPr/>
        <a:lstStyle/>
        <a:p>
          <a:endParaRPr lang="en-US"/>
        </a:p>
      </dgm:t>
    </dgm:pt>
    <dgm:pt modelId="{1185753B-93B0-4FED-A959-758EC8518575}" type="pres">
      <dgm:prSet presAssocID="{C431EADE-749E-418C-959E-C0FB9879941C}" presName="parentText" presStyleLbl="node1" presStyleIdx="0" presStyleCnt="1" custScaleX="85241" custLinFactNeighborX="22080" custLinFactNeighborY="2524">
        <dgm:presLayoutVars>
          <dgm:chMax val="0"/>
          <dgm:bulletEnabled val="1"/>
        </dgm:presLayoutVars>
      </dgm:prSet>
      <dgm:spPr/>
      <dgm:t>
        <a:bodyPr/>
        <a:lstStyle/>
        <a:p>
          <a:endParaRPr lang="en-US"/>
        </a:p>
      </dgm:t>
    </dgm:pt>
  </dgm:ptLst>
  <dgm:cxnLst>
    <dgm:cxn modelId="{E60ADBE2-2A54-4C49-873C-5054689B2D2C}" srcId="{977BE70E-1556-4DCC-BA74-34648AFA7117}" destId="{C431EADE-749E-418C-959E-C0FB9879941C}" srcOrd="0" destOrd="0" parTransId="{46269571-7CA8-44AE-92B1-8C00DF356FC2}" sibTransId="{B4939DF1-09EB-4AF7-90ED-209277446A44}"/>
    <dgm:cxn modelId="{E26ED744-E295-4073-8424-54C67C67BC44}" type="presOf" srcId="{C431EADE-749E-418C-959E-C0FB9879941C}" destId="{1185753B-93B0-4FED-A959-758EC8518575}" srcOrd="0" destOrd="0" presId="urn:microsoft.com/office/officeart/2005/8/layout/vList2"/>
    <dgm:cxn modelId="{48FE40C5-DB8F-43D7-B2F8-4F52515EC80F}" type="presOf" srcId="{977BE70E-1556-4DCC-BA74-34648AFA7117}" destId="{03DEE95B-AD0F-4316-95C8-99C5376D4E17}" srcOrd="0" destOrd="0" presId="urn:microsoft.com/office/officeart/2005/8/layout/vList2"/>
    <dgm:cxn modelId="{59598A76-3B10-4397-B0C9-640EB2B1DF61}" type="presParOf" srcId="{03DEE95B-AD0F-4316-95C8-99C5376D4E17}" destId="{1185753B-93B0-4FED-A959-758EC851857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7BE70E-1556-4DCC-BA74-34648AFA7117}"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03DEE95B-AD0F-4316-95C8-99C5376D4E17}" type="pres">
      <dgm:prSet presAssocID="{977BE70E-1556-4DCC-BA74-34648AFA7117}" presName="linear" presStyleCnt="0">
        <dgm:presLayoutVars>
          <dgm:animLvl val="lvl"/>
          <dgm:resizeHandles val="exact"/>
        </dgm:presLayoutVars>
      </dgm:prSet>
      <dgm:spPr/>
      <dgm:t>
        <a:bodyPr/>
        <a:lstStyle/>
        <a:p>
          <a:endParaRPr lang="en-US"/>
        </a:p>
      </dgm:t>
    </dgm:pt>
  </dgm:ptLst>
  <dgm:cxnLst>
    <dgm:cxn modelId="{48FE40C5-DB8F-43D7-B2F8-4F52515EC80F}" type="presOf" srcId="{977BE70E-1556-4DCC-BA74-34648AFA7117}" destId="{03DEE95B-AD0F-4316-95C8-99C5376D4E1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77BE70E-1556-4DCC-BA74-34648AFA7117}"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03DEE95B-AD0F-4316-95C8-99C5376D4E17}" type="pres">
      <dgm:prSet presAssocID="{977BE70E-1556-4DCC-BA74-34648AFA7117}" presName="linear" presStyleCnt="0">
        <dgm:presLayoutVars>
          <dgm:animLvl val="lvl"/>
          <dgm:resizeHandles val="exact"/>
        </dgm:presLayoutVars>
      </dgm:prSet>
      <dgm:spPr/>
      <dgm:t>
        <a:bodyPr/>
        <a:lstStyle/>
        <a:p>
          <a:endParaRPr lang="en-US"/>
        </a:p>
      </dgm:t>
    </dgm:pt>
  </dgm:ptLst>
  <dgm:cxnLst>
    <dgm:cxn modelId="{48FE40C5-DB8F-43D7-B2F8-4F52515EC80F}" type="presOf" srcId="{977BE70E-1556-4DCC-BA74-34648AFA7117}" destId="{03DEE95B-AD0F-4316-95C8-99C5376D4E1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77BE70E-1556-4DCC-BA74-34648AFA7117}"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en-US"/>
        </a:p>
      </dgm:t>
    </dgm:pt>
    <dgm:pt modelId="{03DEE95B-AD0F-4316-95C8-99C5376D4E17}" type="pres">
      <dgm:prSet presAssocID="{977BE70E-1556-4DCC-BA74-34648AFA7117}" presName="linear" presStyleCnt="0">
        <dgm:presLayoutVars>
          <dgm:animLvl val="lvl"/>
          <dgm:resizeHandles val="exact"/>
        </dgm:presLayoutVars>
      </dgm:prSet>
      <dgm:spPr/>
      <dgm:t>
        <a:bodyPr/>
        <a:lstStyle/>
        <a:p>
          <a:endParaRPr lang="en-US"/>
        </a:p>
      </dgm:t>
    </dgm:pt>
  </dgm:ptLst>
  <dgm:cxnLst>
    <dgm:cxn modelId="{48FE40C5-DB8F-43D7-B2F8-4F52515EC80F}" type="presOf" srcId="{977BE70E-1556-4DCC-BA74-34648AFA7117}" destId="{03DEE95B-AD0F-4316-95C8-99C5376D4E1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DDB09-05BC-460F-8F40-32ABD21C1BCE}">
      <dsp:nvSpPr>
        <dsp:cNvPr id="0" name=""/>
        <dsp:cNvSpPr/>
      </dsp:nvSpPr>
      <dsp:spPr>
        <a:xfrm rot="5400000">
          <a:off x="-119278" y="123355"/>
          <a:ext cx="795189" cy="5566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a-GE" sz="2000" kern="1200" dirty="0"/>
            <a:t>1</a:t>
          </a:r>
          <a:endParaRPr lang="en-US" sz="2000" kern="1200" dirty="0"/>
        </a:p>
      </dsp:txBody>
      <dsp:txXfrm rot="-5400000">
        <a:off x="1" y="282392"/>
        <a:ext cx="556632" cy="238557"/>
      </dsp:txXfrm>
    </dsp:sp>
    <dsp:sp modelId="{996F3668-7252-4F41-9488-81F7FFB1BA70}">
      <dsp:nvSpPr>
        <dsp:cNvPr id="0" name=""/>
        <dsp:cNvSpPr/>
      </dsp:nvSpPr>
      <dsp:spPr>
        <a:xfrm rot="5400000">
          <a:off x="5288317" y="-4727607"/>
          <a:ext cx="517145" cy="9980515"/>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ka-GE" sz="2800" kern="1200" dirty="0" smtClean="0">
              <a:effectLst/>
              <a:latin typeface="Sylfaen" panose="010A0502050306030303" pitchFamily="18" charset="0"/>
              <a:ea typeface="Times New Roman" panose="02020603050405020304" pitchFamily="18" charset="0"/>
              <a:cs typeface="Sylfaen" panose="010A0502050306030303" pitchFamily="18" charset="0"/>
            </a:rPr>
            <a:t>საკვლევი საკითხი</a:t>
          </a:r>
          <a:endParaRPr lang="en-US" sz="2800" kern="1200" dirty="0"/>
        </a:p>
      </dsp:txBody>
      <dsp:txXfrm rot="-5400000">
        <a:off x="556633" y="29322"/>
        <a:ext cx="9955270" cy="466655"/>
      </dsp:txXfrm>
    </dsp:sp>
    <dsp:sp modelId="{71524BB6-B5DA-4E54-A017-3EE71E59E768}">
      <dsp:nvSpPr>
        <dsp:cNvPr id="0" name=""/>
        <dsp:cNvSpPr/>
      </dsp:nvSpPr>
      <dsp:spPr>
        <a:xfrm rot="5400000">
          <a:off x="-119278" y="834535"/>
          <a:ext cx="795189" cy="5566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a-GE" sz="2000" kern="1200" dirty="0"/>
            <a:t>2</a:t>
          </a:r>
          <a:endParaRPr lang="en-US" sz="2000" kern="1200" dirty="0"/>
        </a:p>
      </dsp:txBody>
      <dsp:txXfrm rot="-5400000">
        <a:off x="1" y="993572"/>
        <a:ext cx="556632" cy="238557"/>
      </dsp:txXfrm>
    </dsp:sp>
    <dsp:sp modelId="{4F211A49-EF31-4AA1-A604-C24E432FB541}">
      <dsp:nvSpPr>
        <dsp:cNvPr id="0" name=""/>
        <dsp:cNvSpPr/>
      </dsp:nvSpPr>
      <dsp:spPr>
        <a:xfrm rot="5400000">
          <a:off x="5288453" y="-4016563"/>
          <a:ext cx="516873" cy="9980515"/>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ka-GE" sz="2800" kern="1200" dirty="0">
              <a:effectLst/>
              <a:latin typeface="Sylfaen" panose="010A0502050306030303" pitchFamily="18" charset="0"/>
              <a:ea typeface="Times New Roman" panose="02020603050405020304" pitchFamily="18" charset="0"/>
              <a:cs typeface="Sylfaen" panose="010A0502050306030303" pitchFamily="18" charset="0"/>
            </a:rPr>
            <a:t>კვლევის მიზნები</a:t>
          </a:r>
          <a:endParaRPr lang="en-US" sz="2800" kern="1200" dirty="0"/>
        </a:p>
      </dsp:txBody>
      <dsp:txXfrm rot="-5400000">
        <a:off x="556632" y="740490"/>
        <a:ext cx="9955283" cy="466409"/>
      </dsp:txXfrm>
    </dsp:sp>
    <dsp:sp modelId="{F4896B3B-A0E0-4B22-B902-0E212E2E7F27}">
      <dsp:nvSpPr>
        <dsp:cNvPr id="0" name=""/>
        <dsp:cNvSpPr/>
      </dsp:nvSpPr>
      <dsp:spPr>
        <a:xfrm rot="5400000">
          <a:off x="-119278" y="1545715"/>
          <a:ext cx="795189" cy="5566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a-GE" sz="2000" kern="1200" dirty="0"/>
            <a:t>3</a:t>
          </a:r>
          <a:endParaRPr lang="en-US" sz="2000" kern="1200" dirty="0"/>
        </a:p>
      </dsp:txBody>
      <dsp:txXfrm rot="-5400000">
        <a:off x="1" y="1704752"/>
        <a:ext cx="556632" cy="238557"/>
      </dsp:txXfrm>
    </dsp:sp>
    <dsp:sp modelId="{6C025E53-E9BE-45A6-8623-9D094313A9C6}">
      <dsp:nvSpPr>
        <dsp:cNvPr id="0" name=""/>
        <dsp:cNvSpPr/>
      </dsp:nvSpPr>
      <dsp:spPr>
        <a:xfrm rot="5400000">
          <a:off x="5288453" y="-3305384"/>
          <a:ext cx="516873" cy="9980515"/>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ka-GE" sz="2800" kern="1200" dirty="0">
              <a:effectLst/>
              <a:latin typeface="Sylfaen" panose="010A0502050306030303" pitchFamily="18" charset="0"/>
              <a:ea typeface="Times New Roman" panose="02020603050405020304" pitchFamily="18" charset="0"/>
              <a:cs typeface="Sylfaen" panose="010A0502050306030303" pitchFamily="18" charset="0"/>
            </a:rPr>
            <a:t>სამიზნე ჯგუფი</a:t>
          </a:r>
          <a:endParaRPr lang="en-US" sz="2800" kern="1200" dirty="0"/>
        </a:p>
      </dsp:txBody>
      <dsp:txXfrm rot="-5400000">
        <a:off x="556632" y="1451669"/>
        <a:ext cx="9955283" cy="466409"/>
      </dsp:txXfrm>
    </dsp:sp>
    <dsp:sp modelId="{50E993CD-73DA-4BE4-8E5F-A7F2A19EE6AA}">
      <dsp:nvSpPr>
        <dsp:cNvPr id="0" name=""/>
        <dsp:cNvSpPr/>
      </dsp:nvSpPr>
      <dsp:spPr>
        <a:xfrm rot="5400000">
          <a:off x="-119278" y="2256895"/>
          <a:ext cx="795189" cy="5566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a-GE" sz="2000" kern="1200" dirty="0"/>
            <a:t>4</a:t>
          </a:r>
          <a:endParaRPr lang="en-US" sz="2000" kern="1200" dirty="0"/>
        </a:p>
      </dsp:txBody>
      <dsp:txXfrm rot="-5400000">
        <a:off x="1" y="2415932"/>
        <a:ext cx="556632" cy="238557"/>
      </dsp:txXfrm>
    </dsp:sp>
    <dsp:sp modelId="{D383BB36-7AA2-4ED4-B1DD-D6D4F43F79A0}">
      <dsp:nvSpPr>
        <dsp:cNvPr id="0" name=""/>
        <dsp:cNvSpPr/>
      </dsp:nvSpPr>
      <dsp:spPr>
        <a:xfrm rot="5400000">
          <a:off x="5288453" y="-2594204"/>
          <a:ext cx="516873" cy="9980515"/>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ka-GE" sz="2800" kern="1200" dirty="0">
              <a:effectLst/>
              <a:latin typeface="Sylfaen" panose="010A0502050306030303" pitchFamily="18" charset="0"/>
              <a:ea typeface="Times New Roman" panose="02020603050405020304" pitchFamily="18" charset="0"/>
              <a:cs typeface="Sylfaen" panose="010A0502050306030303" pitchFamily="18" charset="0"/>
            </a:rPr>
            <a:t>კვლევის მეთოდი და ინსტრუმენტი</a:t>
          </a:r>
          <a:endParaRPr lang="en-US" sz="2800" kern="1200" dirty="0"/>
        </a:p>
      </dsp:txBody>
      <dsp:txXfrm rot="-5400000">
        <a:off x="556632" y="2162849"/>
        <a:ext cx="9955283" cy="466409"/>
      </dsp:txXfrm>
    </dsp:sp>
    <dsp:sp modelId="{D4D2D8B4-F8A5-47F0-B8DF-4BFBBB877DCC}">
      <dsp:nvSpPr>
        <dsp:cNvPr id="0" name=""/>
        <dsp:cNvSpPr/>
      </dsp:nvSpPr>
      <dsp:spPr>
        <a:xfrm rot="5400000">
          <a:off x="-119278" y="2968074"/>
          <a:ext cx="795189" cy="5566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a-GE" sz="2000" kern="1200" dirty="0"/>
            <a:t>5</a:t>
          </a:r>
          <a:endParaRPr lang="en-US" sz="2000" kern="1200" dirty="0"/>
        </a:p>
      </dsp:txBody>
      <dsp:txXfrm rot="-5400000">
        <a:off x="1" y="3127111"/>
        <a:ext cx="556632" cy="238557"/>
      </dsp:txXfrm>
    </dsp:sp>
    <dsp:sp modelId="{77523F27-D963-4F28-962C-60219557C057}">
      <dsp:nvSpPr>
        <dsp:cNvPr id="0" name=""/>
        <dsp:cNvSpPr/>
      </dsp:nvSpPr>
      <dsp:spPr>
        <a:xfrm rot="5400000">
          <a:off x="5288453" y="-1883024"/>
          <a:ext cx="516873" cy="9980515"/>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ka-GE" sz="2800" b="0" kern="1200" dirty="0">
              <a:effectLst/>
              <a:latin typeface="Sylfaen" panose="010A0502050306030303" pitchFamily="18" charset="0"/>
              <a:ea typeface="Times New Roman" panose="02020603050405020304" pitchFamily="18" charset="0"/>
              <a:cs typeface="Sylfaen" panose="010A0502050306030303" pitchFamily="18" charset="0"/>
            </a:rPr>
            <a:t>შერჩევა</a:t>
          </a:r>
          <a:endParaRPr lang="en-US" sz="2800" b="0" kern="1200" dirty="0"/>
        </a:p>
      </dsp:txBody>
      <dsp:txXfrm rot="-5400000">
        <a:off x="556632" y="2874029"/>
        <a:ext cx="9955283" cy="466409"/>
      </dsp:txXfrm>
    </dsp:sp>
    <dsp:sp modelId="{4EC129CE-DCD6-4C6C-A62C-6668EAB74BB5}">
      <dsp:nvSpPr>
        <dsp:cNvPr id="0" name=""/>
        <dsp:cNvSpPr/>
      </dsp:nvSpPr>
      <dsp:spPr>
        <a:xfrm rot="5400000">
          <a:off x="-119278" y="3679254"/>
          <a:ext cx="795189" cy="5566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a-GE" sz="2000" kern="1200" dirty="0"/>
            <a:t>6</a:t>
          </a:r>
          <a:endParaRPr lang="en-US" sz="2000" kern="1200" dirty="0"/>
        </a:p>
      </dsp:txBody>
      <dsp:txXfrm rot="-5400000">
        <a:off x="1" y="3838291"/>
        <a:ext cx="556632" cy="238557"/>
      </dsp:txXfrm>
    </dsp:sp>
    <dsp:sp modelId="{7992CC01-F897-43C3-9B63-A786DE66755E}">
      <dsp:nvSpPr>
        <dsp:cNvPr id="0" name=""/>
        <dsp:cNvSpPr/>
      </dsp:nvSpPr>
      <dsp:spPr>
        <a:xfrm rot="5400000">
          <a:off x="5260308" y="-1129642"/>
          <a:ext cx="516873" cy="9980515"/>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ka-GE" sz="2800" b="0" kern="1200" dirty="0">
              <a:effectLst/>
              <a:latin typeface="Sylfaen" panose="010A0502050306030303" pitchFamily="18" charset="0"/>
              <a:ea typeface="Times New Roman" panose="02020603050405020304" pitchFamily="18" charset="0"/>
              <a:cs typeface="Sylfaen" panose="010A0502050306030303" pitchFamily="18" charset="0"/>
            </a:rPr>
            <a:t>კვლევის მონაცემები</a:t>
          </a:r>
          <a:endParaRPr lang="en-US" sz="2800" b="0" kern="1200" dirty="0"/>
        </a:p>
      </dsp:txBody>
      <dsp:txXfrm rot="-5400000">
        <a:off x="528487" y="3627411"/>
        <a:ext cx="9955283" cy="466409"/>
      </dsp:txXfrm>
    </dsp:sp>
    <dsp:sp modelId="{A50BE4C8-13D0-41A0-818B-B5272E45F1CC}">
      <dsp:nvSpPr>
        <dsp:cNvPr id="0" name=""/>
        <dsp:cNvSpPr/>
      </dsp:nvSpPr>
      <dsp:spPr>
        <a:xfrm rot="5400000">
          <a:off x="-119278" y="4390434"/>
          <a:ext cx="795189" cy="556632"/>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ka-GE" sz="1800" b="0" kern="1200" dirty="0">
              <a:effectLst/>
              <a:latin typeface="Sylfaen" panose="010A0502050306030303" pitchFamily="18" charset="0"/>
              <a:ea typeface="Times New Roman" panose="02020603050405020304" pitchFamily="18" charset="0"/>
              <a:cs typeface="Sylfaen" panose="010A0502050306030303" pitchFamily="18" charset="0"/>
            </a:rPr>
            <a:t>7</a:t>
          </a:r>
          <a:endParaRPr lang="en-US" sz="1800" kern="1200" dirty="0"/>
        </a:p>
      </dsp:txBody>
      <dsp:txXfrm rot="-5400000">
        <a:off x="1" y="4549471"/>
        <a:ext cx="556632" cy="238557"/>
      </dsp:txXfrm>
    </dsp:sp>
    <dsp:sp modelId="{F2A3CD5E-1800-4FE0-8DC7-7970C09825D2}">
      <dsp:nvSpPr>
        <dsp:cNvPr id="0" name=""/>
        <dsp:cNvSpPr/>
      </dsp:nvSpPr>
      <dsp:spPr>
        <a:xfrm rot="5400000">
          <a:off x="5288453" y="-460665"/>
          <a:ext cx="516873" cy="9980515"/>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ka-GE" sz="2800" b="0" kern="1200" dirty="0">
              <a:effectLst/>
              <a:latin typeface="Sylfaen" panose="010A0502050306030303" pitchFamily="18" charset="0"/>
              <a:ea typeface="Times New Roman" panose="02020603050405020304" pitchFamily="18" charset="0"/>
              <a:cs typeface="Sylfaen" panose="010A0502050306030303" pitchFamily="18" charset="0"/>
            </a:rPr>
            <a:t>დასკვნა და მიგნებები</a:t>
          </a:r>
          <a:endParaRPr lang="en-US" sz="2800" kern="1200" dirty="0"/>
        </a:p>
      </dsp:txBody>
      <dsp:txXfrm rot="-5400000">
        <a:off x="556632" y="4296388"/>
        <a:ext cx="9955283" cy="4664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5753B-93B0-4FED-A959-758EC8518575}">
      <dsp:nvSpPr>
        <dsp:cNvPr id="0" name=""/>
        <dsp:cNvSpPr/>
      </dsp:nvSpPr>
      <dsp:spPr>
        <a:xfrm>
          <a:off x="0" y="8886"/>
          <a:ext cx="6595672" cy="855270"/>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ka-GE" sz="3400" b="1" kern="1200" dirty="0" smtClean="0"/>
            <a:t>თემის </a:t>
          </a:r>
          <a:r>
            <a:rPr lang="ka-GE" sz="3400" b="1" kern="1200" dirty="0"/>
            <a:t>აქტუალობა</a:t>
          </a:r>
          <a:endParaRPr lang="en-US" sz="3400" kern="1200" dirty="0"/>
        </a:p>
      </dsp:txBody>
      <dsp:txXfrm>
        <a:off x="41751" y="50637"/>
        <a:ext cx="6512170" cy="7717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5753B-93B0-4FED-A959-758EC8518575}">
      <dsp:nvSpPr>
        <dsp:cNvPr id="0" name=""/>
        <dsp:cNvSpPr/>
      </dsp:nvSpPr>
      <dsp:spPr>
        <a:xfrm>
          <a:off x="0" y="276001"/>
          <a:ext cx="11588466" cy="696728"/>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ka-GE" sz="2700" b="1" kern="1200" dirty="0"/>
            <a:t>კვლევის მიზნები, სამიზნე ჯგუფი, კვლევის მეთოდი და ინსტრუმენტი</a:t>
          </a:r>
          <a:endParaRPr lang="en-US" sz="2700" kern="1200" dirty="0"/>
        </a:p>
      </dsp:txBody>
      <dsp:txXfrm>
        <a:off x="34011" y="310012"/>
        <a:ext cx="11520444" cy="6287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5753B-93B0-4FED-A959-758EC8518575}">
      <dsp:nvSpPr>
        <dsp:cNvPr id="0" name=""/>
        <dsp:cNvSpPr/>
      </dsp:nvSpPr>
      <dsp:spPr>
        <a:xfrm>
          <a:off x="615449" y="2860"/>
          <a:ext cx="3554543" cy="704339"/>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ka-GE" sz="2700" b="1" kern="1200" dirty="0"/>
            <a:t>შერჩევა</a:t>
          </a:r>
          <a:endParaRPr lang="en-US" sz="2700" kern="1200" dirty="0"/>
        </a:p>
      </dsp:txBody>
      <dsp:txXfrm>
        <a:off x="649832" y="37243"/>
        <a:ext cx="3485777" cy="6355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1080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2590302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743063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1AEC5C-AA99-41A8-8961-45BC9B3E8151}" type="datetimeFigureOut">
              <a:rPr lang="en-US" smtClean="0"/>
              <a:t>7/7/2026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2766379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1AEC5C-AA99-41A8-8961-45BC9B3E8151}" type="datetimeFigureOut">
              <a:rPr lang="en-US" smtClean="0"/>
              <a:t>7/7/2026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892949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C1AEC5C-AA99-41A8-8961-45BC9B3E8151}" type="datetimeFigureOut">
              <a:rPr lang="en-US" smtClean="0"/>
              <a:t>7/7/2026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2204299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1AEC5C-AA99-41A8-8961-45BC9B3E8151}" type="datetimeFigureOut">
              <a:rPr lang="en-US" smtClean="0"/>
              <a:t>7/7/2026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485719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C1AEC5C-AA99-41A8-8961-45BC9B3E8151}" type="datetimeFigureOut">
              <a:rPr lang="en-US" smtClean="0"/>
              <a:t>7/7/2026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254539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C1AEC5C-AA99-41A8-8961-45BC9B3E8151}" type="datetimeFigureOut">
              <a:rPr lang="en-US" smtClean="0"/>
              <a:t>7/7/2026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4195334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AC1AEC5C-AA99-41A8-8961-45BC9B3E8151}" type="datetimeFigureOut">
              <a:rPr lang="en-US" smtClean="0"/>
              <a:t>7/7/2026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3896424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1204459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220141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2905193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00815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2067256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2005512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1AEC5C-AA99-41A8-8961-45BC9B3E8151}"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D0B87-65D8-4BC9-830E-0972A95DD246}" type="slidenum">
              <a:rPr lang="en-US" smtClean="0"/>
              <a:t>‹#›</a:t>
            </a:fld>
            <a:endParaRPr lang="en-US"/>
          </a:p>
        </p:txBody>
      </p:sp>
    </p:spTree>
    <p:extLst>
      <p:ext uri="{BB962C8B-B14F-4D97-AF65-F5344CB8AC3E}">
        <p14:creationId xmlns:p14="http://schemas.microsoft.com/office/powerpoint/2010/main" val="3484211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C1AEC5C-AA99-41A8-8961-45BC9B3E8151}" type="datetimeFigureOut">
              <a:rPr lang="en-US" smtClean="0"/>
              <a:t>7/7/2026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7DD0B87-65D8-4BC9-830E-0972A95DD246}" type="slidenum">
              <a:rPr lang="en-US" smtClean="0"/>
              <a:t>‹#›</a:t>
            </a:fld>
            <a:endParaRPr lang="en-US"/>
          </a:p>
        </p:txBody>
      </p:sp>
    </p:spTree>
    <p:extLst>
      <p:ext uri="{BB962C8B-B14F-4D97-AF65-F5344CB8AC3E}">
        <p14:creationId xmlns:p14="http://schemas.microsoft.com/office/powerpoint/2010/main" val="25651725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1247-541F-76CD-B410-12A540343194}"/>
              </a:ext>
            </a:extLst>
          </p:cNvPr>
          <p:cNvSpPr>
            <a:spLocks noGrp="1"/>
          </p:cNvSpPr>
          <p:nvPr>
            <p:ph type="title"/>
          </p:nvPr>
        </p:nvSpPr>
        <p:spPr>
          <a:xfrm>
            <a:off x="1888761" y="3960100"/>
            <a:ext cx="8954123" cy="1507067"/>
          </a:xfrm>
        </p:spPr>
        <p:txBody>
          <a:bodyPr>
            <a:noAutofit/>
          </a:bodyPr>
          <a:lstStyle/>
          <a:p>
            <a:r>
              <a:rPr lang="ka-GE" sz="2400" dirty="0"/>
              <a:t>კვლევის ანგარიში მომზადებულია შპს მარნეულის კოლეჯის ხარისხის მართვის სამსახურის ხელმძღვანელის მიერ</a:t>
            </a:r>
            <a:endParaRPr lang="en-US" sz="2400" dirty="0"/>
          </a:p>
        </p:txBody>
      </p:sp>
      <p:sp>
        <p:nvSpPr>
          <p:cNvPr id="3" name="Content Placeholder 2">
            <a:extLst>
              <a:ext uri="{FF2B5EF4-FFF2-40B4-BE49-F238E27FC236}">
                <a16:creationId xmlns:a16="http://schemas.microsoft.com/office/drawing/2014/main" id="{6F6350D8-3C06-34A8-C5AB-FC8C2A9AAA83}"/>
              </a:ext>
            </a:extLst>
          </p:cNvPr>
          <p:cNvSpPr>
            <a:spLocks noGrp="1"/>
          </p:cNvSpPr>
          <p:nvPr>
            <p:ph idx="1"/>
          </p:nvPr>
        </p:nvSpPr>
        <p:spPr>
          <a:xfrm>
            <a:off x="1699835" y="2771112"/>
            <a:ext cx="8723618" cy="1089424"/>
          </a:xfrm>
        </p:spPr>
        <p:txBody>
          <a:bodyPr>
            <a:normAutofit fontScale="77500" lnSpcReduction="20000"/>
          </a:bodyPr>
          <a:lstStyle/>
          <a:p>
            <a:pPr marL="0" indent="0" algn="ctr">
              <a:buNone/>
            </a:pPr>
            <a:r>
              <a:rPr lang="ka-GE" sz="3600" b="1" dirty="0">
                <a:solidFill>
                  <a:schemeClr val="tx1"/>
                </a:solidFill>
              </a:rPr>
              <a:t>შპს მარნეულის კოლეჯის პერსონალის კმაყოფილებისა და საჭიროების კვლევის ანგარიში</a:t>
            </a:r>
            <a:endParaRPr lang="en-US" sz="3600" b="1" dirty="0">
              <a:solidFill>
                <a:schemeClr val="tx1"/>
              </a:solidFill>
            </a:endParaRPr>
          </a:p>
        </p:txBody>
      </p:sp>
      <p:pic>
        <p:nvPicPr>
          <p:cNvPr id="4" name="Picture 2">
            <a:extLst>
              <a:ext uri="{FF2B5EF4-FFF2-40B4-BE49-F238E27FC236}">
                <a16:creationId xmlns:a16="http://schemas.microsoft.com/office/drawing/2014/main" id="{98327BA2-34B9-90D0-EC87-34F67755E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267" y="519836"/>
            <a:ext cx="5460245" cy="215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20D6DECB-2220-6260-FFC6-FF0AE630AFB0}"/>
              </a:ext>
            </a:extLst>
          </p:cNvPr>
          <p:cNvSpPr txBox="1"/>
          <p:nvPr/>
        </p:nvSpPr>
        <p:spPr>
          <a:xfrm>
            <a:off x="886408" y="6157576"/>
            <a:ext cx="10350473" cy="421654"/>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ka-GE" sz="2000" b="0" i="0" u="none" strike="noStrike" kern="1200" cap="none" spc="0" normalizeH="0" baseline="0" noProof="0" dirty="0">
                <a:ln>
                  <a:noFill/>
                </a:ln>
                <a:effectLst/>
                <a:uLnTx/>
                <a:uFillTx/>
                <a:latin typeface="Sylfaen" panose="010A0502050306030303" pitchFamily="18" charset="0"/>
                <a:ea typeface="Calibri" panose="020F0502020204030204" pitchFamily="34" charset="0"/>
                <a:cs typeface="Times New Roman" panose="02020603050405020304" pitchFamily="18" charset="0"/>
              </a:rPr>
              <a:t>ქ. </a:t>
            </a:r>
            <a:r>
              <a:rPr kumimoji="0" lang="ka-GE" sz="2000" b="0" i="0" u="none" strike="noStrike" kern="1200" cap="none" spc="0" normalizeH="0" baseline="0" noProof="0" dirty="0" smtClean="0">
                <a:ln>
                  <a:noFill/>
                </a:ln>
                <a:effectLst/>
                <a:uLnTx/>
                <a:uFillTx/>
                <a:latin typeface="Sylfaen" panose="010A0502050306030303" pitchFamily="18" charset="0"/>
                <a:ea typeface="Calibri" panose="020F0502020204030204" pitchFamily="34" charset="0"/>
                <a:cs typeface="Times New Roman" panose="02020603050405020304" pitchFamily="18" charset="0"/>
              </a:rPr>
              <a:t>მარნეული                                                                                        202</a:t>
            </a:r>
            <a:r>
              <a:rPr lang="az-Latn-AZ" sz="2000" dirty="0">
                <a:latin typeface="Sylfaen" panose="010A0502050306030303" pitchFamily="18" charset="0"/>
                <a:ea typeface="Calibri" panose="020F0502020204030204" pitchFamily="34" charset="0"/>
                <a:cs typeface="Times New Roman" panose="02020603050405020304" pitchFamily="18" charset="0"/>
              </a:rPr>
              <a:t>6</a:t>
            </a:r>
            <a:r>
              <a:rPr kumimoji="0" lang="ka-GE" sz="2000" b="0" i="0" u="none" strike="noStrike" kern="1200" cap="none" spc="0" normalizeH="0" baseline="0" noProof="0" dirty="0" smtClean="0">
                <a:ln>
                  <a:noFill/>
                </a:ln>
                <a:effectLst/>
                <a:uLnTx/>
                <a:uFillTx/>
                <a:latin typeface="Sylfaen" panose="010A0502050306030303" pitchFamily="18" charset="0"/>
                <a:ea typeface="Calibri" panose="020F0502020204030204" pitchFamily="34" charset="0"/>
                <a:cs typeface="Times New Roman" panose="02020603050405020304" pitchFamily="18" charset="0"/>
              </a:rPr>
              <a:t>, </a:t>
            </a:r>
            <a:r>
              <a:rPr lang="ka-GE" sz="2000" dirty="0" smtClean="0">
                <a:latin typeface="Sylfaen" panose="010A0502050306030303" pitchFamily="18" charset="0"/>
                <a:ea typeface="Calibri" panose="020F0502020204030204" pitchFamily="34" charset="0"/>
                <a:cs typeface="Times New Roman" panose="02020603050405020304" pitchFamily="18" charset="0"/>
              </a:rPr>
              <a:t>ივლისი</a:t>
            </a:r>
            <a:endParaRPr kumimoji="0" lang="en-US" sz="18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0384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DD385F2-46CD-3150-59FE-FE284CE1E2D5}"/>
              </a:ext>
            </a:extLst>
          </p:cNvPr>
          <p:cNvGraphicFramePr/>
          <p:nvPr>
            <p:extLst>
              <p:ext uri="{D42A27DB-BD31-4B8C-83A1-F6EECF244321}">
                <p14:modId xmlns:p14="http://schemas.microsoft.com/office/powerpoint/2010/main" val="1878897207"/>
              </p:ext>
            </p:extLst>
          </p:nvPr>
        </p:nvGraphicFramePr>
        <p:xfrm>
          <a:off x="827426" y="1345367"/>
          <a:ext cx="10537148" cy="50704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id="{D13833C4-613C-11A9-70AC-5E6A9C5A8979}"/>
              </a:ext>
            </a:extLst>
          </p:cNvPr>
          <p:cNvSpPr>
            <a:spLocks noGrp="1"/>
          </p:cNvSpPr>
          <p:nvPr>
            <p:ph type="subTitle" idx="1"/>
          </p:nvPr>
        </p:nvSpPr>
        <p:spPr>
          <a:xfrm>
            <a:off x="3305161" y="239844"/>
            <a:ext cx="5581677" cy="749508"/>
          </a:xfrm>
        </p:spPr>
        <p:txBody>
          <a:bodyPr>
            <a:normAutofit/>
          </a:bodyPr>
          <a:lstStyle/>
          <a:p>
            <a:pPr algn="ctr"/>
            <a:r>
              <a:rPr lang="ka-GE" sz="4000" b="1" dirty="0">
                <a:solidFill>
                  <a:schemeClr val="bg1"/>
                </a:solidFill>
              </a:rPr>
              <a:t>კვლევის სტრუქტურა</a:t>
            </a:r>
            <a:endParaRPr lang="en-US" sz="4000" b="1" dirty="0">
              <a:solidFill>
                <a:schemeClr val="bg1"/>
              </a:solidFill>
            </a:endParaRPr>
          </a:p>
        </p:txBody>
      </p:sp>
    </p:spTree>
    <p:extLst>
      <p:ext uri="{BB962C8B-B14F-4D97-AF65-F5344CB8AC3E}">
        <p14:creationId xmlns:p14="http://schemas.microsoft.com/office/powerpoint/2010/main" val="3421452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ED4AD22-F74A-34EF-4429-9DD5B2055224}"/>
              </a:ext>
            </a:extLst>
          </p:cNvPr>
          <p:cNvGraphicFramePr/>
          <p:nvPr>
            <p:extLst>
              <p:ext uri="{D42A27DB-BD31-4B8C-83A1-F6EECF244321}">
                <p14:modId xmlns:p14="http://schemas.microsoft.com/office/powerpoint/2010/main" val="3964992523"/>
              </p:ext>
            </p:extLst>
          </p:nvPr>
        </p:nvGraphicFramePr>
        <p:xfrm>
          <a:off x="3147934" y="170165"/>
          <a:ext cx="6595672" cy="8641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B2FF39A4-AA6B-3EAD-0956-716563AD15E9}"/>
              </a:ext>
            </a:extLst>
          </p:cNvPr>
          <p:cNvSpPr>
            <a:spLocks noGrp="1"/>
          </p:cNvSpPr>
          <p:nvPr>
            <p:ph idx="1"/>
          </p:nvPr>
        </p:nvSpPr>
        <p:spPr>
          <a:xfrm>
            <a:off x="605728" y="2676509"/>
            <a:ext cx="10807908" cy="3789544"/>
          </a:xfrm>
        </p:spPr>
        <p:txBody>
          <a:bodyPr>
            <a:normAutofit/>
          </a:bodyPr>
          <a:lstStyle/>
          <a:p>
            <a:pPr marL="0" marR="0" indent="0" algn="just">
              <a:lnSpc>
                <a:spcPct val="150000"/>
              </a:lnSpc>
              <a:spcAft>
                <a:spcPts val="800"/>
              </a:spcAft>
              <a:buNone/>
            </a:pPr>
            <a:r>
              <a:rPr lang="ka-GE" kern="100" dirty="0">
                <a:solidFill>
                  <a:schemeClr val="tx1"/>
                </a:solidFill>
                <a:ea typeface="Times New Roman" panose="02020603050405020304" pitchFamily="18" charset="0"/>
                <a:cs typeface="Sylfaen" panose="010A0502050306030303" pitchFamily="18" charset="0"/>
              </a:rPr>
              <a:t>შპს მარნეულის კოლეჯის ხარისხის მართვის სამსახურის ერთ-ერთ ძირითად ფუნქციას წარმოადგენს სწავლის ხარისხის უზრუნველყოფის მიზნით კოლეჯში სხვადასხვა მიმართულებით კვლევების დაგეგმვა, განხორციელება და მიღებული შედეგების ანალიზი. პერსონალის კმაყოფილებისა და საჭიროების კვლევის შედეგები კოლეჯს შესაძლებლობას მისცემს დაგეგმოს მიზანმიმართული და ეფექტური ცვლილებები, დანერგოს შესაბამისი სიახლეები და ხელი შეუწყოს სასწავლო პროცესის ხარისხის გაუმჯობესებას. კვლევა ხორციელდება კოლეჯის ერთწლიანი სამოქმედო გეგმის განხორციელების საწყის ეტაპზე, ხოლო კვლევის საბოლოო ანგარიში ქვეყნდება კოლეჯის ოფიციალურ ვებგვერდზე.</a:t>
            </a:r>
            <a:endParaRPr lang="en-US" sz="1600" dirty="0">
              <a:solidFill>
                <a:schemeClr val="tx1"/>
              </a:solidFill>
            </a:endParaRPr>
          </a:p>
        </p:txBody>
      </p:sp>
      <p:sp>
        <p:nvSpPr>
          <p:cNvPr id="6" name="Rounded Rectangle 5"/>
          <p:cNvSpPr/>
          <p:nvPr/>
        </p:nvSpPr>
        <p:spPr>
          <a:xfrm>
            <a:off x="354564" y="1384029"/>
            <a:ext cx="11644604" cy="1028900"/>
          </a:xfrm>
          <a:prstGeom prst="roundRect">
            <a:avLst/>
          </a:pr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ka-GE" sz="2400" b="1" dirty="0"/>
              <a:t>საკვლევი საკითხი: </a:t>
            </a:r>
            <a:r>
              <a:rPr lang="ka-GE" dirty="0"/>
              <a:t>შპს მარნეულის კოლეჯის პერსონალის კმაყოფილების დადგენა </a:t>
            </a:r>
          </a:p>
          <a:p>
            <a:pPr algn="ctr"/>
            <a:r>
              <a:rPr lang="ka-GE" dirty="0"/>
              <a:t>და საჭიროების გამოვლენა. </a:t>
            </a:r>
            <a:endParaRPr lang="en-US" dirty="0"/>
          </a:p>
        </p:txBody>
      </p:sp>
    </p:spTree>
    <p:extLst>
      <p:ext uri="{BB962C8B-B14F-4D97-AF65-F5344CB8AC3E}">
        <p14:creationId xmlns:p14="http://schemas.microsoft.com/office/powerpoint/2010/main" val="12093363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B4632-A48C-75AE-1FC8-BC0994FA5899}"/>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29D4F44-04F0-307A-FEAA-EF6FECB4D18D}"/>
              </a:ext>
            </a:extLst>
          </p:cNvPr>
          <p:cNvGraphicFramePr/>
          <p:nvPr>
            <p:extLst>
              <p:ext uri="{D42A27DB-BD31-4B8C-83A1-F6EECF244321}">
                <p14:modId xmlns:p14="http://schemas.microsoft.com/office/powerpoint/2010/main" val="1760668857"/>
              </p:ext>
            </p:extLst>
          </p:nvPr>
        </p:nvGraphicFramePr>
        <p:xfrm>
          <a:off x="261257" y="233265"/>
          <a:ext cx="11588467" cy="117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9EED4198-6094-6128-D503-82287065F0C8}"/>
              </a:ext>
            </a:extLst>
          </p:cNvPr>
          <p:cNvSpPr>
            <a:spLocks noGrp="1"/>
          </p:cNvSpPr>
          <p:nvPr>
            <p:ph idx="1"/>
          </p:nvPr>
        </p:nvSpPr>
        <p:spPr>
          <a:xfrm>
            <a:off x="5896947" y="1548882"/>
            <a:ext cx="5094515" cy="3825551"/>
          </a:xfrm>
        </p:spPr>
        <p:txBody>
          <a:bodyPr>
            <a:normAutofit/>
          </a:bodyPr>
          <a:lstStyle/>
          <a:p>
            <a:pPr marL="0" marR="0" algn="just">
              <a:lnSpc>
                <a:spcPct val="107000"/>
              </a:lnSpc>
              <a:spcAft>
                <a:spcPts val="800"/>
              </a:spcAft>
              <a:buNone/>
            </a:pPr>
            <a:r>
              <a:rPr lang="ka-GE" sz="2000" b="1" dirty="0" smtClean="0">
                <a:solidFill>
                  <a:schemeClr val="tx1"/>
                </a:solidFill>
                <a:effectLst/>
                <a:latin typeface="Sylfaen" panose="010A0502050306030303" pitchFamily="18" charset="0"/>
                <a:ea typeface="Calibri" panose="020F0502020204030204" pitchFamily="34" charset="0"/>
                <a:cs typeface="Times New Roman" panose="02020603050405020304" pitchFamily="18" charset="0"/>
              </a:rPr>
              <a:t>სამიზნე ჯგუფი:</a:t>
            </a:r>
            <a:r>
              <a:rPr lang="ka-GE" dirty="0">
                <a:solidFill>
                  <a:schemeClr val="tx1"/>
                </a:solidFill>
                <a:ea typeface="Calibri" panose="020F0502020204030204" pitchFamily="34" charset="0"/>
                <a:cs typeface="Times New Roman" panose="02020603050405020304" pitchFamily="18" charset="0"/>
              </a:rPr>
              <a:t> </a:t>
            </a:r>
            <a:r>
              <a:rPr lang="ka-GE" dirty="0">
                <a:solidFill>
                  <a:schemeClr val="tx1"/>
                </a:solidFill>
              </a:rPr>
              <a:t>კოლეჯის პერსონალი - მასწავლებლები და ადმინისტრაციის წვრები; </a:t>
            </a:r>
            <a:endParaRPr lang="en-US" sz="20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Aft>
                <a:spcPts val="800"/>
              </a:spcAft>
              <a:buNone/>
            </a:pPr>
            <a:r>
              <a:rPr lang="ka-GE" sz="2000" b="1" dirty="0" smtClean="0">
                <a:solidFill>
                  <a:schemeClr val="tx1"/>
                </a:solidFill>
                <a:effectLst/>
                <a:latin typeface="Sylfaen" panose="010A0502050306030303" pitchFamily="18" charset="0"/>
                <a:ea typeface="Calibri" panose="020F0502020204030204" pitchFamily="34" charset="0"/>
                <a:cs typeface="Times New Roman" panose="02020603050405020304" pitchFamily="18" charset="0"/>
              </a:rPr>
              <a:t>კვლევის </a:t>
            </a:r>
            <a:r>
              <a:rPr lang="ka-GE" sz="2000" b="1" dirty="0">
                <a:solidFill>
                  <a:schemeClr val="tx1"/>
                </a:solidFill>
                <a:effectLst/>
                <a:latin typeface="Sylfaen" panose="010A0502050306030303" pitchFamily="18" charset="0"/>
                <a:ea typeface="Calibri" panose="020F0502020204030204" pitchFamily="34" charset="0"/>
                <a:cs typeface="Times New Roman" panose="02020603050405020304" pitchFamily="18" charset="0"/>
              </a:rPr>
              <a:t>მეთოდი:</a:t>
            </a:r>
            <a:r>
              <a:rPr lang="ka-GE" sz="2000" dirty="0">
                <a:solidFill>
                  <a:schemeClr val="tx1"/>
                </a:solidFill>
                <a:effectLst/>
                <a:latin typeface="Sylfaen" panose="010A0502050306030303" pitchFamily="18" charset="0"/>
                <a:ea typeface="Calibri" panose="020F0502020204030204" pitchFamily="34" charset="0"/>
                <a:cs typeface="Times New Roman" panose="02020603050405020304" pitchFamily="18" charset="0"/>
              </a:rPr>
              <a:t> </a:t>
            </a:r>
            <a:r>
              <a:rPr lang="ka-GE" dirty="0">
                <a:solidFill>
                  <a:schemeClr val="tx1"/>
                </a:solidFill>
              </a:rPr>
              <a:t>რაოდენობრივი </a:t>
            </a:r>
            <a:r>
              <a:rPr lang="ka-GE" sz="2000" dirty="0" smtClean="0">
                <a:solidFill>
                  <a:schemeClr val="tx1"/>
                </a:solidFill>
                <a:effectLst/>
                <a:latin typeface="Sylfaen" panose="010A0502050306030303" pitchFamily="18" charset="0"/>
                <a:ea typeface="Calibri" panose="020F0502020204030204" pitchFamily="34" charset="0"/>
                <a:cs typeface="Times New Roman" panose="02020603050405020304" pitchFamily="18" charset="0"/>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Aft>
                <a:spcPts val="800"/>
              </a:spcAft>
              <a:buNone/>
            </a:pPr>
            <a:r>
              <a:rPr lang="ka-GE" sz="2000" b="1" dirty="0" smtClean="0">
                <a:solidFill>
                  <a:schemeClr val="tx1"/>
                </a:solidFill>
                <a:effectLst/>
                <a:latin typeface="Sylfaen" panose="010A0502050306030303" pitchFamily="18" charset="0"/>
                <a:ea typeface="Calibri" panose="020F0502020204030204" pitchFamily="34" charset="0"/>
                <a:cs typeface="Times New Roman" panose="02020603050405020304" pitchFamily="18" charset="0"/>
              </a:rPr>
              <a:t>კვლევის ინსტრუმენტი: </a:t>
            </a:r>
            <a:r>
              <a:rPr lang="ka-GE" dirty="0">
                <a:solidFill>
                  <a:schemeClr val="tx1"/>
                </a:solidFill>
              </a:rPr>
              <a:t>ნახევრადსტრუქტურირეული კითხვარი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699796" y="2098335"/>
            <a:ext cx="5010539" cy="2726644"/>
          </a:xfrm>
          <a:prstGeom prst="rect">
            <a:avLst/>
          </a:prstGeom>
          <a:noFill/>
        </p:spPr>
        <p:txBody>
          <a:bodyPr wrap="square" rtlCol="0">
            <a:spAutoFit/>
          </a:bodyPr>
          <a:lstStyle/>
          <a:p>
            <a:pPr algn="just">
              <a:lnSpc>
                <a:spcPct val="107000"/>
              </a:lnSpc>
              <a:spcAft>
                <a:spcPts val="800"/>
              </a:spcAft>
            </a:pPr>
            <a:r>
              <a:rPr lang="ka-GE" b="1" dirty="0">
                <a:ea typeface="Calibri" panose="020F0502020204030204" pitchFamily="34" charset="0"/>
                <a:cs typeface="Times New Roman" panose="02020603050405020304" pitchFamily="18" charset="0"/>
              </a:rPr>
              <a:t>კვლევის მიზნები: </a:t>
            </a:r>
            <a:endParaRPr lang="ka-GE" dirty="0" smtClean="0">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ka-GE" dirty="0"/>
              <a:t>❖ კოლეჯის ადმინისტრაციული და აკადემიური პერსონალის კმაყოფილების დადგენა; </a:t>
            </a:r>
          </a:p>
          <a:p>
            <a:r>
              <a:rPr lang="ka-GE" dirty="0"/>
              <a:t>❖ კოლეჯის ადმინისტრაციული და აკადემიური პერსონალის საჭიროებების გამოვლენა; </a:t>
            </a:r>
          </a:p>
          <a:p>
            <a:pPr algn="just">
              <a:lnSpc>
                <a:spcPct val="107000"/>
              </a:lnSpc>
              <a:spcAft>
                <a:spcPts val="800"/>
              </a:spcAft>
            </a:pPr>
            <a:endParaRPr lang="ka-GE" b="1" dirty="0" smtClean="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0592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34286-5601-E6DB-73D5-A436AC3BC53B}"/>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4346AAA-79B7-6F29-8080-9F49F84006AC}"/>
              </a:ext>
            </a:extLst>
          </p:cNvPr>
          <p:cNvGraphicFramePr/>
          <p:nvPr>
            <p:extLst>
              <p:ext uri="{D42A27DB-BD31-4B8C-83A1-F6EECF244321}">
                <p14:modId xmlns:p14="http://schemas.microsoft.com/office/powerpoint/2010/main" val="3650415685"/>
              </p:ext>
            </p:extLst>
          </p:nvPr>
        </p:nvGraphicFramePr>
        <p:xfrm>
          <a:off x="3527762" y="113895"/>
          <a:ext cx="4169993" cy="70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ECCC0E3C-4A73-0BE8-7CA1-48B9E1C0622E}"/>
              </a:ext>
            </a:extLst>
          </p:cNvPr>
          <p:cNvSpPr>
            <a:spLocks noGrp="1"/>
          </p:cNvSpPr>
          <p:nvPr>
            <p:ph idx="1"/>
          </p:nvPr>
        </p:nvSpPr>
        <p:spPr>
          <a:xfrm>
            <a:off x="692046" y="1084912"/>
            <a:ext cx="10807908" cy="5055636"/>
          </a:xfrm>
        </p:spPr>
        <p:txBody>
          <a:bodyPr>
            <a:normAutofit/>
          </a:bodyPr>
          <a:lstStyle/>
          <a:p>
            <a:pPr marL="0" marR="0" algn="just">
              <a:lnSpc>
                <a:spcPct val="107000"/>
              </a:lnSpc>
              <a:spcAft>
                <a:spcPts val="800"/>
              </a:spcAft>
              <a:buNone/>
            </a:pPr>
            <a:r>
              <a:rPr lang="en-US" sz="2000" dirty="0">
                <a:solidFill>
                  <a:schemeClr val="tx1"/>
                </a:solidFill>
                <a:effectLst/>
                <a:latin typeface="Sylfaen" panose="010A0502050306030303" pitchFamily="18" charset="0"/>
                <a:ea typeface="Calibri" panose="020F0502020204030204" pitchFamily="34" charset="0"/>
                <a:cs typeface="Times New Roman" panose="02020603050405020304" pitchFamily="18" charset="0"/>
              </a:rPr>
              <a:t>      </a:t>
            </a:r>
            <a:r>
              <a:rPr lang="ka-GE" dirty="0">
                <a:solidFill>
                  <a:schemeClr val="tx1"/>
                </a:solidFill>
              </a:rPr>
              <a:t>კვლევაში გამოყენებული იყო მიზნობრივი შერჩევის მეთოდი, რაც გულისხმობს კოლეჯის იმ პერსონალის ჩართვას, რომლებიც უშუალოდ არიან ჩართული სასწავლო და ადმინისტრაციულ პროცესებში. შერჩევა მოიცავდა როგორც აკადემიურ, ასევე ადმინისტრაციულ თანამშრომლებს, რაც უზრუნველყოფს კვლევის შედეგების რელევანტურობას დაწესებულების შიდა პროცესების შეფასებისთვის. აღნიშნული მიდგომა საშუალებას იძლევა, მიღებული მონაცემები პრაქტიკულად იქნას გამოყენებული კოლეჯის ხარისხის მართვის სისტემის განვითარებისა და სამოქმედო გეგმების დახვეწის მიზნით.</a:t>
            </a:r>
            <a:endParaRPr lang="ka-GE" dirty="0" smtClean="0">
              <a:solidFill>
                <a:schemeClr val="tx1"/>
              </a:solidFill>
              <a:latin typeface="Sylfaen" panose="010A0502050306030303" pitchFamily="18" charset="0"/>
              <a:ea typeface="Calibri" panose="020F0502020204030204" pitchFamily="34" charset="0"/>
              <a:cs typeface="Times New Roman" panose="02020603050405020304" pitchFamily="18" charset="0"/>
            </a:endParaRPr>
          </a:p>
          <a:p>
            <a:pPr marL="0" indent="0">
              <a:buNone/>
            </a:pPr>
            <a:endParaRPr lang="ka-GE" dirty="0">
              <a:solidFill>
                <a:schemeClr val="tx1"/>
              </a:solidFill>
              <a:latin typeface="Sylfaen" panose="010A0502050306030303" pitchFamily="18" charset="0"/>
              <a:ea typeface="Calibri" panose="020F0502020204030204" pitchFamily="34" charset="0"/>
              <a:cs typeface="Times New Roman" panose="02020603050405020304" pitchFamily="18" charset="0"/>
            </a:endParaRPr>
          </a:p>
          <a:p>
            <a:pPr marL="0" indent="0">
              <a:buNone/>
            </a:pPr>
            <a:endParaRPr lang="ka-GE" dirty="0">
              <a:solidFill>
                <a:schemeClr val="tx1"/>
              </a:solidFill>
              <a:latin typeface="Sylfaen" panose="010A0502050306030303" pitchFamily="18" charset="0"/>
              <a:ea typeface="Calibri" panose="020F0502020204030204" pitchFamily="34" charset="0"/>
              <a:cs typeface="Times New Roman" panose="02020603050405020304" pitchFamily="18" charset="0"/>
            </a:endParaRPr>
          </a:p>
          <a:p>
            <a:pPr marL="0" indent="0">
              <a:buNone/>
            </a:pPr>
            <a:r>
              <a:rPr lang="ka-GE" dirty="0" smtClean="0">
                <a:solidFill>
                  <a:schemeClr val="tx1"/>
                </a:solidFill>
              </a:rPr>
              <a:t>კვლევაში მონაწილეობა მიიღო სულ 30 პირმა. </a:t>
            </a:r>
          </a:p>
          <a:p>
            <a:pPr marL="0" indent="0">
              <a:buNone/>
            </a:pPr>
            <a:r>
              <a:rPr lang="ka-GE" dirty="0" smtClean="0">
                <a:solidFill>
                  <a:schemeClr val="tx1"/>
                </a:solidFill>
              </a:rPr>
              <a:t> </a:t>
            </a:r>
            <a:r>
              <a:rPr lang="ka-GE" dirty="0">
                <a:solidFill>
                  <a:schemeClr val="tx1"/>
                </a:solidFill>
              </a:rPr>
              <a:t>18 პროფესიული განათლების მასწავლებელმა; </a:t>
            </a:r>
          </a:p>
          <a:p>
            <a:pPr marL="0" indent="0">
              <a:buNone/>
            </a:pPr>
            <a:r>
              <a:rPr lang="ka-GE" dirty="0" smtClean="0">
                <a:solidFill>
                  <a:schemeClr val="tx1"/>
                </a:solidFill>
              </a:rPr>
              <a:t>12 </a:t>
            </a:r>
            <a:r>
              <a:rPr lang="ka-GE" dirty="0">
                <a:solidFill>
                  <a:schemeClr val="tx1"/>
                </a:solidFill>
              </a:rPr>
              <a:t>ადმინისტრაციულმა პერსონალმა; </a:t>
            </a:r>
            <a:endParaRPr lang="ka-GE" dirty="0">
              <a:solidFill>
                <a:schemeClr val="tx1"/>
              </a:solidFill>
              <a:latin typeface="Sylfaen" panose="010A0502050306030303" pitchFamily="18" charset="0"/>
              <a:ea typeface="Calibri" panose="020F0502020204030204" pitchFamily="34" charset="0"/>
              <a:cs typeface="Times New Roman" panose="02020603050405020304" pitchFamily="18" charset="0"/>
            </a:endParaRPr>
          </a:p>
          <a:p>
            <a:pPr marL="0" marR="0" algn="just">
              <a:lnSpc>
                <a:spcPct val="107000"/>
              </a:lnSpc>
              <a:spcAft>
                <a:spcPts val="800"/>
              </a:spcAft>
              <a:buNone/>
            </a:pP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5" name="Group 4"/>
          <p:cNvGrpSpPr/>
          <p:nvPr/>
        </p:nvGrpSpPr>
        <p:grpSpPr>
          <a:xfrm>
            <a:off x="3987393" y="3612730"/>
            <a:ext cx="5408533" cy="800650"/>
            <a:chOff x="675258" y="8886"/>
            <a:chExt cx="3899970" cy="855270"/>
          </a:xfrm>
          <a:scene3d>
            <a:camera prst="orthographicFront"/>
            <a:lightRig rig="chilly" dir="t"/>
          </a:scene3d>
        </p:grpSpPr>
        <p:sp>
          <p:nvSpPr>
            <p:cNvPr id="6" name="Rounded Rectangle 5"/>
            <p:cNvSpPr/>
            <p:nvPr/>
          </p:nvSpPr>
          <p:spPr>
            <a:xfrm>
              <a:off x="675258" y="8886"/>
              <a:ext cx="3899970" cy="855270"/>
            </a:xfrm>
            <a:prstGeom prst="roundRect">
              <a:avLst/>
            </a:prstGeom>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Rounded Rectangle 4"/>
            <p:cNvSpPr txBox="1"/>
            <p:nvPr/>
          </p:nvSpPr>
          <p:spPr>
            <a:xfrm>
              <a:off x="717009" y="50637"/>
              <a:ext cx="3816468" cy="77176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r>
                <a:rPr lang="ka-GE" sz="2800" dirty="0">
                  <a:solidFill>
                    <a:schemeClr val="tx1"/>
                  </a:solidFill>
                </a:rPr>
                <a:t>კვლევის მონაცემები </a:t>
              </a:r>
            </a:p>
          </p:txBody>
        </p:sp>
      </p:grpSp>
    </p:spTree>
    <p:extLst>
      <p:ext uri="{BB962C8B-B14F-4D97-AF65-F5344CB8AC3E}">
        <p14:creationId xmlns:p14="http://schemas.microsoft.com/office/powerpoint/2010/main" val="1551178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2506" y="2136018"/>
            <a:ext cx="8534400" cy="1507067"/>
          </a:xfrm>
        </p:spPr>
        <p:txBody>
          <a:bodyPr>
            <a:noAutofit/>
          </a:bodyPr>
          <a:lstStyle/>
          <a:p>
            <a:pPr lvl="0" algn="ctr"/>
            <a:r>
              <a:rPr lang="ka-GE" sz="4800" b="1" dirty="0" smtClean="0"/>
              <a:t>კვლევის მონაცემები</a:t>
            </a:r>
            <a:br>
              <a:rPr lang="ka-GE" sz="4800" b="1" dirty="0" smtClean="0"/>
            </a:br>
            <a:r>
              <a:rPr lang="ka-GE" sz="4800" b="1" dirty="0" smtClean="0"/>
              <a:t> </a:t>
            </a:r>
            <a:br>
              <a:rPr lang="ka-GE" sz="4800" b="1" dirty="0" smtClean="0"/>
            </a:br>
            <a:r>
              <a:rPr lang="ka-GE" sz="4800" b="1" dirty="0" smtClean="0"/>
              <a:t> აკადემიური პერსონალი</a:t>
            </a:r>
            <a:endParaRPr lang="en-US" sz="4800" dirty="0"/>
          </a:p>
        </p:txBody>
      </p:sp>
    </p:spTree>
    <p:extLst>
      <p:ext uri="{BB962C8B-B14F-4D97-AF65-F5344CB8AC3E}">
        <p14:creationId xmlns:p14="http://schemas.microsoft.com/office/powerpoint/2010/main" val="11229796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A75A-15D1-218D-D084-B12D86E5AA16}"/>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0752E12B-B0D2-9491-8EC3-AE8ABEE8E869}"/>
              </a:ext>
            </a:extLst>
          </p:cNvPr>
          <p:cNvGraphicFramePr/>
          <p:nvPr>
            <p:extLst>
              <p:ext uri="{D42A27DB-BD31-4B8C-83A1-F6EECF244321}">
                <p14:modId xmlns:p14="http://schemas.microsoft.com/office/powerpoint/2010/main" val="1488478326"/>
              </p:ext>
            </p:extLst>
          </p:nvPr>
        </p:nvGraphicFramePr>
        <p:xfrm>
          <a:off x="1392702" y="113894"/>
          <a:ext cx="9692640" cy="10115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37981969-A973-6CB5-C130-25568EFF9601}"/>
              </a:ext>
            </a:extLst>
          </p:cNvPr>
          <p:cNvSpPr>
            <a:spLocks noGrp="1"/>
          </p:cNvSpPr>
          <p:nvPr>
            <p:ph idx="1"/>
          </p:nvPr>
        </p:nvSpPr>
        <p:spPr>
          <a:xfrm>
            <a:off x="518977" y="255440"/>
            <a:ext cx="11045186" cy="1464263"/>
          </a:xfrm>
        </p:spPr>
        <p:txBody>
          <a:bodyPr>
            <a:normAutofit/>
          </a:bodyPr>
          <a:lstStyle/>
          <a:p>
            <a:pPr marL="0" indent="0" algn="just">
              <a:lnSpc>
                <a:spcPct val="107000"/>
              </a:lnSpc>
              <a:spcAft>
                <a:spcPts val="800"/>
              </a:spcAft>
              <a:buNone/>
            </a:pPr>
            <a:r>
              <a:rPr lang="ka-GE" dirty="0" smtClean="0">
                <a:solidFill>
                  <a:schemeClr val="tx1"/>
                </a:solidFill>
              </a:rPr>
              <a:t>კვლევაში </a:t>
            </a:r>
            <a:r>
              <a:rPr lang="ka-GE" dirty="0">
                <a:solidFill>
                  <a:schemeClr val="tx1"/>
                </a:solidFill>
              </a:rPr>
              <a:t>მონაწილეობა მიიღო მარნეულის კოლეჯის 18-მა მასწავლებელმა, აღნიშნულიდან 50% გახლდათ დარგობრივი მოდულის, 22% როგორც ზოგადი ასევე დარგობრივი მოდულების და 28% იყო ზოგადი მოდულის მასწავლებელი, რაც სრულიად რელევანტურია კვლევის სანდოობის ნაწილში. </a:t>
            </a:r>
            <a:endParaRPr lang="ka-GE" dirty="0" smtClean="0">
              <a:solidFill>
                <a:schemeClr val="tx1"/>
              </a:solidFill>
            </a:endParaRPr>
          </a:p>
        </p:txBody>
      </p:sp>
      <p:sp>
        <p:nvSpPr>
          <p:cNvPr id="2" name="TextBox 1"/>
          <p:cNvSpPr txBox="1"/>
          <p:nvPr/>
        </p:nvSpPr>
        <p:spPr>
          <a:xfrm>
            <a:off x="1392702" y="2007057"/>
            <a:ext cx="8105862" cy="3261149"/>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ka-GE" dirty="0"/>
              <a:t>18-ვე რესპონდენტი ადასტურებს, რომ იცნობს ამ ფუნდამენტურ </a:t>
            </a:r>
            <a:r>
              <a:rPr lang="ka-GE" dirty="0" smtClean="0"/>
              <a:t>დოკუმენტებს.</a:t>
            </a:r>
          </a:p>
          <a:p>
            <a:pPr marL="285750" indent="-285750" algn="just">
              <a:lnSpc>
                <a:spcPct val="107000"/>
              </a:lnSpc>
              <a:spcAft>
                <a:spcPts val="800"/>
              </a:spcAft>
              <a:buFont typeface="Wingdings" panose="05000000000000000000" pitchFamily="2" charset="2"/>
              <a:buChar char="Ø"/>
            </a:pPr>
            <a:r>
              <a:rPr lang="ka-GE" dirty="0" smtClean="0"/>
              <a:t>მიუხედავად </a:t>
            </a:r>
            <a:r>
              <a:rPr lang="ka-GE" dirty="0"/>
              <a:t>იმისა, რომ პედაგოგთა უმრავლესობა ჩართული იყო დოკუმენტების შემუშავების პროცესში, რესპონდენტთა გარკვეულმა ნაწილმა აღნიშნა, რომ მათ ეს დოკუმენტი მხოლოდ გაუზიარეს. ეს მიუთითებს იმაზე, რომ კოლეჯი იყენებს კომუნიკაციის კომბინირებულ მოდელს: ერთის მხრივ, მონაწილეობითი დაგეგმარება ძირითადი ბირთვისთვის და მეორეს მხრივ, ინფორმირების ეფექტური სისტემა ყველა თანამშრომლისთვის. </a:t>
            </a:r>
            <a:endParaRPr lang="ka-GE" dirty="0" smtClean="0"/>
          </a:p>
          <a:p>
            <a:pPr algn="just">
              <a:lnSpc>
                <a:spcPct val="107000"/>
              </a:lnSpc>
              <a:spcAft>
                <a:spcPts val="800"/>
              </a:spcAft>
            </a:pPr>
            <a:endParaRPr lang="ka-GE" dirty="0"/>
          </a:p>
        </p:txBody>
      </p:sp>
      <p:sp>
        <p:nvSpPr>
          <p:cNvPr id="5" name="TextBox 4"/>
          <p:cNvSpPr txBox="1"/>
          <p:nvPr/>
        </p:nvSpPr>
        <p:spPr>
          <a:xfrm>
            <a:off x="158620" y="5094514"/>
            <a:ext cx="11700587" cy="923330"/>
          </a:xfrm>
          <a:prstGeom prst="rect">
            <a:avLst/>
          </a:prstGeom>
          <a:noFill/>
        </p:spPr>
        <p:txBody>
          <a:bodyPr wrap="square" rtlCol="0">
            <a:spAutoFit/>
          </a:bodyPr>
          <a:lstStyle/>
          <a:p>
            <a:r>
              <a:rPr lang="ka-GE" b="1" dirty="0"/>
              <a:t>აღსანიშნავია, რომ მასწავლებელთა 100%-მა იცის, სად არის განთავსებული კოლეჯის სამოქმედო გეგმის შესრულების ანგარიში.</a:t>
            </a:r>
            <a:endParaRPr lang="en-US" b="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120876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CE7C7-3934-C626-E53B-7167AE11DF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355F53-FA75-EC87-37E6-A2A7BC04EA72}"/>
              </a:ext>
            </a:extLst>
          </p:cNvPr>
          <p:cNvSpPr>
            <a:spLocks noGrp="1"/>
          </p:cNvSpPr>
          <p:nvPr>
            <p:ph idx="1"/>
          </p:nvPr>
        </p:nvSpPr>
        <p:spPr>
          <a:xfrm>
            <a:off x="354562" y="296785"/>
            <a:ext cx="11136765" cy="1048618"/>
          </a:xfrm>
        </p:spPr>
        <p:txBody>
          <a:bodyPr>
            <a:normAutofit/>
          </a:bodyPr>
          <a:lstStyle/>
          <a:p>
            <a:pPr marL="0" marR="0" indent="0" algn="just">
              <a:lnSpc>
                <a:spcPct val="107000"/>
              </a:lnSpc>
              <a:spcAft>
                <a:spcPts val="800"/>
              </a:spcAft>
              <a:buNone/>
            </a:pPr>
            <a:r>
              <a:rPr lang="ka-GE" sz="1800" b="1" dirty="0">
                <a:solidFill>
                  <a:schemeClr val="tx1"/>
                </a:solidFill>
              </a:rPr>
              <a:t>კვლევაში მონაწილე ყველა მასწავლებელი ადასტურებს, რომ იცნობს კოლეჯის შინაგანაწესს, დებულებასა და სასწავლო პროცესის წესს. </a:t>
            </a:r>
            <a:r>
              <a:rPr lang="ka-GE" sz="1800" b="1" dirty="0" smtClean="0">
                <a:solidFill>
                  <a:schemeClr val="tx1"/>
                </a:solidFill>
              </a:rPr>
              <a:t>ეს ადასტურებს იმას, </a:t>
            </a:r>
            <a:r>
              <a:rPr lang="ka-GE" sz="1800" b="1" dirty="0">
                <a:solidFill>
                  <a:schemeClr val="tx1"/>
                </a:solidFill>
              </a:rPr>
              <a:t>რომ პედაგოგებს კარგად აქვთ გააზრებული თავიანთი ფუნქციები და მოვალეობები. </a:t>
            </a:r>
            <a:endParaRPr lang="ka-GE" sz="1800" b="1" dirty="0" smtClean="0">
              <a:solidFill>
                <a:schemeClr val="tx1"/>
              </a:solidFill>
            </a:endParaRPr>
          </a:p>
        </p:txBody>
      </p:sp>
      <p:sp>
        <p:nvSpPr>
          <p:cNvPr id="6" name="TextBox 5"/>
          <p:cNvSpPr txBox="1"/>
          <p:nvPr/>
        </p:nvSpPr>
        <p:spPr>
          <a:xfrm>
            <a:off x="186612" y="1502229"/>
            <a:ext cx="10749203" cy="3693319"/>
          </a:xfrm>
          <a:prstGeom prst="rect">
            <a:avLst/>
          </a:prstGeom>
          <a:noFill/>
        </p:spPr>
        <p:txBody>
          <a:bodyPr wrap="square" rtlCol="0">
            <a:spAutoFit/>
          </a:bodyPr>
          <a:lstStyle/>
          <a:p>
            <a:pPr lvl="0" defTabSz="914400" eaLnBrk="0" fontAlgn="base" hangingPunct="0">
              <a:spcBef>
                <a:spcPct val="0"/>
              </a:spcBef>
              <a:spcAft>
                <a:spcPct val="0"/>
              </a:spcAft>
            </a:pPr>
            <a:r>
              <a:rPr lang="ka-GE" altLang="en-US" dirty="0" smtClean="0">
                <a:latin typeface="Arial" panose="020B0604020202020204" pitchFamily="34" charset="0"/>
              </a:rPr>
              <a:t>მათი მოვალეობები:</a:t>
            </a:r>
            <a:endParaRPr lang="ka-GE"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smtClean="0">
                <a:latin typeface="Arial" panose="020B0604020202020204" pitchFamily="34" charset="0"/>
              </a:rPr>
              <a:t>საგანმანათლებლო</a:t>
            </a:r>
            <a:r>
              <a:rPr lang="en-US" altLang="en-US" dirty="0" smtClean="0">
                <a:latin typeface="Arial" panose="020B0604020202020204" pitchFamily="34" charset="0"/>
              </a:rPr>
              <a:t> </a:t>
            </a:r>
            <a:r>
              <a:rPr lang="en-US" altLang="en-US" dirty="0" err="1">
                <a:latin typeface="Arial" panose="020B0604020202020204" pitchFamily="34" charset="0"/>
              </a:rPr>
              <a:t>პროგრამების</a:t>
            </a:r>
            <a:r>
              <a:rPr lang="en-US" altLang="en-US" dirty="0">
                <a:latin typeface="Arial" panose="020B0604020202020204" pitchFamily="34" charset="0"/>
              </a:rPr>
              <a:t> </a:t>
            </a:r>
            <a:r>
              <a:rPr lang="en-US" altLang="en-US" dirty="0" err="1">
                <a:latin typeface="Arial" panose="020B0604020202020204" pitchFamily="34" charset="0"/>
              </a:rPr>
              <a:t>შემუშავებასა</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ცვლილებების</a:t>
            </a:r>
            <a:r>
              <a:rPr lang="en-US" altLang="en-US" dirty="0">
                <a:latin typeface="Arial" panose="020B0604020202020204" pitchFamily="34" charset="0"/>
              </a:rPr>
              <a:t> </a:t>
            </a:r>
            <a:r>
              <a:rPr lang="en-US" altLang="en-US" dirty="0" err="1">
                <a:latin typeface="Arial" panose="020B0604020202020204" pitchFamily="34" charset="0"/>
              </a:rPr>
              <a:t>პროცესში</a:t>
            </a:r>
            <a:r>
              <a:rPr lang="en-US" altLang="en-US" dirty="0">
                <a:latin typeface="Arial" panose="020B0604020202020204" pitchFamily="34" charset="0"/>
              </a:rPr>
              <a:t> </a:t>
            </a:r>
            <a:r>
              <a:rPr lang="en-US" altLang="en-US" dirty="0" err="1" smtClean="0">
                <a:latin typeface="Arial" panose="020B0604020202020204" pitchFamily="34" charset="0"/>
              </a:rPr>
              <a:t>მონაწილეობა</a:t>
            </a:r>
            <a:r>
              <a:rPr lang="ka-GE" altLang="en-US" dirty="0" smtClean="0">
                <a:latin typeface="Arial" panose="020B0604020202020204" pitchFamily="34" charset="0"/>
              </a:rPr>
              <a:t>;</a:t>
            </a:r>
            <a:r>
              <a:rPr lang="en-US"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სტუდენტებთან</a:t>
            </a:r>
            <a:r>
              <a:rPr lang="en-US" altLang="en-US" dirty="0">
                <a:latin typeface="Arial" panose="020B0604020202020204" pitchFamily="34" charset="0"/>
              </a:rPr>
              <a:t> </a:t>
            </a:r>
            <a:r>
              <a:rPr lang="en-US" altLang="en-US" dirty="0" err="1">
                <a:latin typeface="Arial" panose="020B0604020202020204" pitchFamily="34" charset="0"/>
              </a:rPr>
              <a:t>საინფორმაციო</a:t>
            </a:r>
            <a:r>
              <a:rPr lang="en-US" altLang="en-US" dirty="0">
                <a:latin typeface="Arial" panose="020B0604020202020204" pitchFamily="34" charset="0"/>
              </a:rPr>
              <a:t> </a:t>
            </a:r>
            <a:r>
              <a:rPr lang="en-US" altLang="en-US" dirty="0" err="1">
                <a:latin typeface="Arial" panose="020B0604020202020204" pitchFamily="34" charset="0"/>
              </a:rPr>
              <a:t>შეხვედრებისა</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კონსულტაციების</a:t>
            </a:r>
            <a:r>
              <a:rPr lang="en-US" altLang="en-US" dirty="0">
                <a:latin typeface="Arial" panose="020B0604020202020204" pitchFamily="34" charset="0"/>
              </a:rPr>
              <a:t> </a:t>
            </a:r>
            <a:r>
              <a:rPr lang="en-US" altLang="en-US" dirty="0" err="1" smtClean="0">
                <a:latin typeface="Arial" panose="020B0604020202020204" pitchFamily="34" charset="0"/>
              </a:rPr>
              <a:t>ჩატარება</a:t>
            </a:r>
            <a:r>
              <a:rPr lang="ka-GE"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სტუდენტების</a:t>
            </a:r>
            <a:r>
              <a:rPr lang="en-US" altLang="en-US" dirty="0">
                <a:latin typeface="Arial" panose="020B0604020202020204" pitchFamily="34" charset="0"/>
              </a:rPr>
              <a:t> </a:t>
            </a:r>
            <a:r>
              <a:rPr lang="en-US" altLang="en-US" dirty="0" err="1">
                <a:latin typeface="Arial" panose="020B0604020202020204" pitchFamily="34" charset="0"/>
              </a:rPr>
              <a:t>შეფასება</a:t>
            </a:r>
            <a:r>
              <a:rPr lang="en-US" altLang="en-US" dirty="0">
                <a:latin typeface="Arial" panose="020B0604020202020204" pitchFamily="34" charset="0"/>
              </a:rPr>
              <a:t>, </a:t>
            </a:r>
            <a:r>
              <a:rPr lang="en-US" altLang="en-US" dirty="0" err="1">
                <a:latin typeface="Arial" panose="020B0604020202020204" pitchFamily="34" charset="0"/>
              </a:rPr>
              <a:t>შეფასების</a:t>
            </a:r>
            <a:r>
              <a:rPr lang="en-US" altLang="en-US" dirty="0">
                <a:latin typeface="Arial" panose="020B0604020202020204" pitchFamily="34" charset="0"/>
              </a:rPr>
              <a:t> </a:t>
            </a:r>
            <a:r>
              <a:rPr lang="en-US" altLang="en-US" dirty="0" err="1">
                <a:latin typeface="Arial" panose="020B0604020202020204" pitchFamily="34" charset="0"/>
              </a:rPr>
              <a:t>ანალიზი</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შეფასების</a:t>
            </a:r>
            <a:r>
              <a:rPr lang="en-US" altLang="en-US" dirty="0">
                <a:latin typeface="Arial" panose="020B0604020202020204" pitchFamily="34" charset="0"/>
              </a:rPr>
              <a:t> </a:t>
            </a:r>
            <a:r>
              <a:rPr lang="en-US" altLang="en-US" dirty="0" err="1">
                <a:latin typeface="Arial" panose="020B0604020202020204" pitchFamily="34" charset="0"/>
              </a:rPr>
              <a:t>ინსტრუმენტების</a:t>
            </a:r>
            <a:r>
              <a:rPr lang="en-US" altLang="en-US" dirty="0">
                <a:latin typeface="Arial" panose="020B0604020202020204" pitchFamily="34" charset="0"/>
              </a:rPr>
              <a:t> </a:t>
            </a:r>
            <a:r>
              <a:rPr lang="en-US" altLang="en-US" dirty="0" err="1" smtClean="0">
                <a:latin typeface="Arial" panose="020B0604020202020204" pitchFamily="34" charset="0"/>
              </a:rPr>
              <a:t>შემუშავება</a:t>
            </a:r>
            <a:r>
              <a:rPr lang="ka-GE"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კალენდარული</a:t>
            </a:r>
            <a:r>
              <a:rPr lang="en-US" altLang="en-US" dirty="0">
                <a:latin typeface="Arial" panose="020B0604020202020204" pitchFamily="34" charset="0"/>
              </a:rPr>
              <a:t> </a:t>
            </a:r>
            <a:r>
              <a:rPr lang="en-US" altLang="en-US" dirty="0" err="1">
                <a:latin typeface="Arial" panose="020B0604020202020204" pitchFamily="34" charset="0"/>
              </a:rPr>
              <a:t>გეგმისა</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სასწავლო</a:t>
            </a:r>
            <a:r>
              <a:rPr lang="en-US" altLang="en-US" dirty="0">
                <a:latin typeface="Arial" panose="020B0604020202020204" pitchFamily="34" charset="0"/>
              </a:rPr>
              <a:t> </a:t>
            </a:r>
            <a:r>
              <a:rPr lang="en-US" altLang="en-US" dirty="0" err="1">
                <a:latin typeface="Arial" panose="020B0604020202020204" pitchFamily="34" charset="0"/>
              </a:rPr>
              <a:t>დოკუმენტაციის</a:t>
            </a:r>
            <a:r>
              <a:rPr lang="en-US" altLang="en-US" dirty="0">
                <a:latin typeface="Arial" panose="020B0604020202020204" pitchFamily="34" charset="0"/>
              </a:rPr>
              <a:t> </a:t>
            </a:r>
            <a:r>
              <a:rPr lang="en-US" altLang="en-US" dirty="0" err="1" smtClean="0">
                <a:latin typeface="Arial" panose="020B0604020202020204" pitchFamily="34" charset="0"/>
              </a:rPr>
              <a:t>წარმოება</a:t>
            </a:r>
            <a:r>
              <a:rPr lang="ka-GE"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საკვალიფიკაციო</a:t>
            </a:r>
            <a:r>
              <a:rPr lang="en-US" altLang="en-US" dirty="0">
                <a:latin typeface="Arial" panose="020B0604020202020204" pitchFamily="34" charset="0"/>
              </a:rPr>
              <a:t> </a:t>
            </a:r>
            <a:r>
              <a:rPr lang="en-US" altLang="en-US" dirty="0" err="1">
                <a:latin typeface="Arial" panose="020B0604020202020204" pitchFamily="34" charset="0"/>
              </a:rPr>
              <a:t>გამოცდებსა</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სხვადასხვა</a:t>
            </a:r>
            <a:r>
              <a:rPr lang="en-US" altLang="en-US" dirty="0">
                <a:latin typeface="Arial" panose="020B0604020202020204" pitchFamily="34" charset="0"/>
              </a:rPr>
              <a:t> </a:t>
            </a:r>
            <a:r>
              <a:rPr lang="en-US" altLang="en-US" dirty="0" err="1">
                <a:latin typeface="Arial" panose="020B0604020202020204" pitchFamily="34" charset="0"/>
              </a:rPr>
              <a:t>კომისიის</a:t>
            </a:r>
            <a:r>
              <a:rPr lang="en-US" altLang="en-US" dirty="0">
                <a:latin typeface="Arial" panose="020B0604020202020204" pitchFamily="34" charset="0"/>
              </a:rPr>
              <a:t> </a:t>
            </a:r>
            <a:r>
              <a:rPr lang="en-US" altLang="en-US" dirty="0" err="1">
                <a:latin typeface="Arial" panose="020B0604020202020204" pitchFamily="34" charset="0"/>
              </a:rPr>
              <a:t>მუშაობაში</a:t>
            </a:r>
            <a:r>
              <a:rPr lang="en-US" altLang="en-US" dirty="0">
                <a:latin typeface="Arial" panose="020B0604020202020204" pitchFamily="34" charset="0"/>
              </a:rPr>
              <a:t> </a:t>
            </a:r>
            <a:r>
              <a:rPr lang="en-US" altLang="en-US" dirty="0" err="1" smtClean="0">
                <a:latin typeface="Arial" panose="020B0604020202020204" pitchFamily="34" charset="0"/>
              </a:rPr>
              <a:t>მონაწილეობა</a:t>
            </a:r>
            <a:r>
              <a:rPr lang="ka-GE" altLang="en-US" dirty="0" smtClean="0">
                <a:latin typeface="Arial" panose="020B0604020202020204" pitchFamily="34" charset="0"/>
              </a:rPr>
              <a:t>;</a:t>
            </a:r>
            <a:r>
              <a:rPr lang="en-US"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მოდულის</a:t>
            </a:r>
            <a:r>
              <a:rPr lang="en-US" altLang="en-US" dirty="0">
                <a:latin typeface="Arial" panose="020B0604020202020204" pitchFamily="34" charset="0"/>
              </a:rPr>
              <a:t> </a:t>
            </a:r>
            <a:r>
              <a:rPr lang="en-US" altLang="en-US" dirty="0" err="1">
                <a:latin typeface="Arial" panose="020B0604020202020204" pitchFamily="34" charset="0"/>
              </a:rPr>
              <a:t>ადაპტირებისა</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სწავლის</a:t>
            </a:r>
            <a:r>
              <a:rPr lang="en-US" altLang="en-US" dirty="0">
                <a:latin typeface="Arial" panose="020B0604020202020204" pitchFamily="34" charset="0"/>
              </a:rPr>
              <a:t> </a:t>
            </a:r>
            <a:r>
              <a:rPr lang="en-US" altLang="en-US" dirty="0" err="1">
                <a:latin typeface="Arial" panose="020B0604020202020204" pitchFamily="34" charset="0"/>
              </a:rPr>
              <a:t>შედეგების</a:t>
            </a:r>
            <a:r>
              <a:rPr lang="en-US" altLang="en-US" dirty="0">
                <a:latin typeface="Arial" panose="020B0604020202020204" pitchFamily="34" charset="0"/>
              </a:rPr>
              <a:t> </a:t>
            </a:r>
            <a:r>
              <a:rPr lang="en-US" altLang="en-US" dirty="0" err="1">
                <a:latin typeface="Arial" panose="020B0604020202020204" pitchFamily="34" charset="0"/>
              </a:rPr>
              <a:t>შეფასების</a:t>
            </a:r>
            <a:r>
              <a:rPr lang="en-US" altLang="en-US" dirty="0">
                <a:latin typeface="Arial" panose="020B0604020202020204" pitchFamily="34" charset="0"/>
              </a:rPr>
              <a:t> </a:t>
            </a:r>
            <a:r>
              <a:rPr lang="en-US" altLang="en-US" dirty="0" err="1">
                <a:latin typeface="Arial" panose="020B0604020202020204" pitchFamily="34" charset="0"/>
              </a:rPr>
              <a:t>პროცესში</a:t>
            </a:r>
            <a:r>
              <a:rPr lang="en-US" altLang="en-US" dirty="0">
                <a:latin typeface="Arial" panose="020B0604020202020204" pitchFamily="34" charset="0"/>
              </a:rPr>
              <a:t> </a:t>
            </a:r>
            <a:r>
              <a:rPr lang="en-US" altLang="en-US" dirty="0" err="1" smtClean="0">
                <a:latin typeface="Arial" panose="020B0604020202020204" pitchFamily="34" charset="0"/>
              </a:rPr>
              <a:t>მონაწილეობა</a:t>
            </a:r>
            <a:r>
              <a:rPr lang="ka-GE"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საჭირო</a:t>
            </a:r>
            <a:r>
              <a:rPr lang="en-US" altLang="en-US" dirty="0">
                <a:latin typeface="Arial" panose="020B0604020202020204" pitchFamily="34" charset="0"/>
              </a:rPr>
              <a:t> </a:t>
            </a:r>
            <a:r>
              <a:rPr lang="en-US" altLang="en-US" dirty="0" err="1">
                <a:latin typeface="Arial" panose="020B0604020202020204" pitchFamily="34" charset="0"/>
              </a:rPr>
              <a:t>სასწავლო</a:t>
            </a:r>
            <a:r>
              <a:rPr lang="en-US" altLang="en-US" dirty="0">
                <a:latin typeface="Arial" panose="020B0604020202020204" pitchFamily="34" charset="0"/>
              </a:rPr>
              <a:t> </a:t>
            </a:r>
            <a:r>
              <a:rPr lang="en-US" altLang="en-US" dirty="0" err="1">
                <a:latin typeface="Arial" panose="020B0604020202020204" pitchFamily="34" charset="0"/>
              </a:rPr>
              <a:t>რესურსების</a:t>
            </a:r>
            <a:r>
              <a:rPr lang="en-US" altLang="en-US" dirty="0">
                <a:latin typeface="Arial" panose="020B0604020202020204" pitchFamily="34" charset="0"/>
              </a:rPr>
              <a:t> </a:t>
            </a:r>
            <a:r>
              <a:rPr lang="en-US" altLang="en-US" dirty="0" err="1">
                <a:latin typeface="Arial" panose="020B0604020202020204" pitchFamily="34" charset="0"/>
              </a:rPr>
              <a:t>მოთხოვნის</a:t>
            </a:r>
            <a:r>
              <a:rPr lang="en-US" altLang="en-US" dirty="0">
                <a:latin typeface="Arial" panose="020B0604020202020204" pitchFamily="34" charset="0"/>
              </a:rPr>
              <a:t> </a:t>
            </a:r>
            <a:r>
              <a:rPr lang="en-US" altLang="en-US" dirty="0" err="1" smtClean="0">
                <a:latin typeface="Arial" panose="020B0604020202020204" pitchFamily="34" charset="0"/>
              </a:rPr>
              <a:t>წარდგენა</a:t>
            </a:r>
            <a:r>
              <a:rPr lang="ka-GE"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სტუდენტებისთვის</a:t>
            </a:r>
            <a:r>
              <a:rPr lang="en-US" altLang="en-US" dirty="0">
                <a:latin typeface="Arial" panose="020B0604020202020204" pitchFamily="34" charset="0"/>
              </a:rPr>
              <a:t> </a:t>
            </a:r>
            <a:r>
              <a:rPr lang="en-US" altLang="en-US" dirty="0" err="1">
                <a:latin typeface="Arial" panose="020B0604020202020204" pitchFamily="34" charset="0"/>
              </a:rPr>
              <a:t>სასწავლო</a:t>
            </a:r>
            <a:r>
              <a:rPr lang="en-US" altLang="en-US" dirty="0">
                <a:latin typeface="Arial" panose="020B0604020202020204" pitchFamily="34" charset="0"/>
              </a:rPr>
              <a:t> </a:t>
            </a:r>
            <a:r>
              <a:rPr lang="en-US" altLang="en-US" dirty="0" err="1">
                <a:latin typeface="Arial" panose="020B0604020202020204" pitchFamily="34" charset="0"/>
              </a:rPr>
              <a:t>პროცესისა</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შეფასების</a:t>
            </a:r>
            <a:r>
              <a:rPr lang="en-US" altLang="en-US" dirty="0">
                <a:latin typeface="Arial" panose="020B0604020202020204" pitchFamily="34" charset="0"/>
              </a:rPr>
              <a:t> </a:t>
            </a:r>
            <a:r>
              <a:rPr lang="en-US" altLang="en-US" dirty="0" err="1">
                <a:latin typeface="Arial" panose="020B0604020202020204" pitchFamily="34" charset="0"/>
              </a:rPr>
              <a:t>წესების</a:t>
            </a:r>
            <a:r>
              <a:rPr lang="en-US" altLang="en-US" dirty="0">
                <a:latin typeface="Arial" panose="020B0604020202020204" pitchFamily="34" charset="0"/>
              </a:rPr>
              <a:t> </a:t>
            </a:r>
            <a:r>
              <a:rPr lang="en-US" altLang="en-US" dirty="0" err="1">
                <a:latin typeface="Arial" panose="020B0604020202020204" pitchFamily="34" charset="0"/>
              </a:rPr>
              <a:t>შესახებ</a:t>
            </a:r>
            <a:r>
              <a:rPr lang="en-US" altLang="en-US" dirty="0">
                <a:latin typeface="Arial" panose="020B0604020202020204" pitchFamily="34" charset="0"/>
              </a:rPr>
              <a:t> </a:t>
            </a:r>
            <a:r>
              <a:rPr lang="en-US" altLang="en-US" dirty="0" err="1">
                <a:latin typeface="Arial" panose="020B0604020202020204" pitchFamily="34" charset="0"/>
              </a:rPr>
              <a:t>ინფორმაციის</a:t>
            </a:r>
            <a:r>
              <a:rPr lang="en-US" altLang="en-US" dirty="0">
                <a:latin typeface="Arial" panose="020B0604020202020204" pitchFamily="34" charset="0"/>
              </a:rPr>
              <a:t> </a:t>
            </a:r>
            <a:r>
              <a:rPr lang="en-US" altLang="en-US" dirty="0" err="1" smtClean="0">
                <a:latin typeface="Arial" panose="020B0604020202020204" pitchFamily="34" charset="0"/>
              </a:rPr>
              <a:t>მიწოდება</a:t>
            </a:r>
            <a:r>
              <a:rPr lang="ka-GE" altLang="en-US" dirty="0" smtClean="0">
                <a:latin typeface="Arial" panose="020B0604020202020204" pitchFamily="34" charset="0"/>
              </a:rPr>
              <a:t>; </a:t>
            </a:r>
            <a:endParaRPr lang="en-US" altLang="en-US" dirty="0">
              <a:latin typeface="Arial" panose="020B0604020202020204" pitchFamily="34" charset="0"/>
            </a:endParaRPr>
          </a:p>
          <a:p>
            <a:pPr lvl="1" defTabSz="914400" eaLnBrk="0" fontAlgn="base" hangingPunct="0">
              <a:spcBef>
                <a:spcPct val="0"/>
              </a:spcBef>
              <a:spcAft>
                <a:spcPct val="0"/>
              </a:spcAft>
              <a:buFontTx/>
              <a:buChar char="•"/>
            </a:pPr>
            <a:r>
              <a:rPr lang="en-US" altLang="en-US" dirty="0" err="1">
                <a:latin typeface="Arial" panose="020B0604020202020204" pitchFamily="34" charset="0"/>
              </a:rPr>
              <a:t>შრომის</a:t>
            </a:r>
            <a:r>
              <a:rPr lang="en-US" altLang="en-US" dirty="0">
                <a:latin typeface="Arial" panose="020B0604020202020204" pitchFamily="34" charset="0"/>
              </a:rPr>
              <a:t> </a:t>
            </a:r>
            <a:r>
              <a:rPr lang="en-US" altLang="en-US" dirty="0" err="1">
                <a:latin typeface="Arial" panose="020B0604020202020204" pitchFamily="34" charset="0"/>
              </a:rPr>
              <a:t>უსაფრთხოების</a:t>
            </a:r>
            <a:r>
              <a:rPr lang="en-US" altLang="en-US" dirty="0">
                <a:latin typeface="Arial" panose="020B0604020202020204" pitchFamily="34" charset="0"/>
              </a:rPr>
              <a:t> </a:t>
            </a:r>
            <a:r>
              <a:rPr lang="en-US" altLang="en-US" dirty="0" err="1">
                <a:latin typeface="Arial" panose="020B0604020202020204" pitchFamily="34" charset="0"/>
              </a:rPr>
              <a:t>წესების</a:t>
            </a:r>
            <a:r>
              <a:rPr lang="en-US" altLang="en-US" dirty="0">
                <a:latin typeface="Arial" panose="020B0604020202020204" pitchFamily="34" charset="0"/>
              </a:rPr>
              <a:t> </a:t>
            </a:r>
            <a:r>
              <a:rPr lang="en-US" altLang="en-US" dirty="0" err="1">
                <a:latin typeface="Arial" panose="020B0604020202020204" pitchFamily="34" charset="0"/>
              </a:rPr>
              <a:t>დაცვა</a:t>
            </a:r>
            <a:r>
              <a:rPr lang="en-US" altLang="en-US" dirty="0">
                <a:latin typeface="Arial" panose="020B0604020202020204" pitchFamily="34" charset="0"/>
              </a:rPr>
              <a:t> </a:t>
            </a:r>
            <a:r>
              <a:rPr lang="en-US" altLang="en-US" dirty="0" err="1">
                <a:latin typeface="Arial" panose="020B0604020202020204" pitchFamily="34" charset="0"/>
              </a:rPr>
              <a:t>და</a:t>
            </a:r>
            <a:r>
              <a:rPr lang="en-US" altLang="en-US" dirty="0">
                <a:latin typeface="Arial" panose="020B0604020202020204" pitchFamily="34" charset="0"/>
              </a:rPr>
              <a:t> </a:t>
            </a:r>
            <a:r>
              <a:rPr lang="en-US" altLang="en-US" dirty="0" err="1">
                <a:latin typeface="Arial" panose="020B0604020202020204" pitchFamily="34" charset="0"/>
              </a:rPr>
              <a:t>საჭიროების</a:t>
            </a:r>
            <a:r>
              <a:rPr lang="en-US" altLang="en-US" dirty="0">
                <a:latin typeface="Arial" panose="020B0604020202020204" pitchFamily="34" charset="0"/>
              </a:rPr>
              <a:t> </a:t>
            </a:r>
            <a:r>
              <a:rPr lang="en-US" altLang="en-US" dirty="0" err="1">
                <a:latin typeface="Arial" panose="020B0604020202020204" pitchFamily="34" charset="0"/>
              </a:rPr>
              <a:t>შემთხვევაში</a:t>
            </a:r>
            <a:r>
              <a:rPr lang="en-US" altLang="en-US" dirty="0">
                <a:latin typeface="Arial" panose="020B0604020202020204" pitchFamily="34" charset="0"/>
              </a:rPr>
              <a:t> </a:t>
            </a:r>
            <a:r>
              <a:rPr lang="en-US" altLang="en-US" dirty="0" err="1">
                <a:latin typeface="Arial" panose="020B0604020202020204" pitchFamily="34" charset="0"/>
              </a:rPr>
              <a:t>მასწავლებლის</a:t>
            </a:r>
            <a:r>
              <a:rPr lang="en-US" altLang="en-US" dirty="0">
                <a:latin typeface="Arial" panose="020B0604020202020204" pitchFamily="34" charset="0"/>
              </a:rPr>
              <a:t> </a:t>
            </a:r>
            <a:r>
              <a:rPr lang="en-US" altLang="en-US" dirty="0" err="1">
                <a:latin typeface="Arial" panose="020B0604020202020204" pitchFamily="34" charset="0"/>
              </a:rPr>
              <a:t>მოვალეობის</a:t>
            </a:r>
            <a:r>
              <a:rPr lang="en-US" altLang="en-US" dirty="0">
                <a:latin typeface="Arial" panose="020B0604020202020204" pitchFamily="34" charset="0"/>
              </a:rPr>
              <a:t> </a:t>
            </a:r>
            <a:r>
              <a:rPr lang="en-US" altLang="en-US" dirty="0" err="1">
                <a:latin typeface="Arial" panose="020B0604020202020204" pitchFamily="34" charset="0"/>
              </a:rPr>
              <a:t>შესრულება</a:t>
            </a:r>
            <a:r>
              <a:rPr lang="en-US" altLang="en-US" dirty="0">
                <a:latin typeface="Arial" panose="020B0604020202020204" pitchFamily="34" charset="0"/>
              </a:rPr>
              <a:t>. </a:t>
            </a:r>
          </a:p>
          <a:p>
            <a:r>
              <a:rPr lang="ka-GE" dirty="0" smtClean="0"/>
              <a:t> </a:t>
            </a:r>
            <a:endParaRPr lang="en-US" dirty="0"/>
          </a:p>
        </p:txBody>
      </p:sp>
      <p:sp>
        <p:nvSpPr>
          <p:cNvPr id="11" name="Rectangle 10"/>
          <p:cNvSpPr/>
          <p:nvPr/>
        </p:nvSpPr>
        <p:spPr>
          <a:xfrm>
            <a:off x="466530" y="5034503"/>
            <a:ext cx="8938728" cy="1200329"/>
          </a:xfrm>
          <a:prstGeom prst="rect">
            <a:avLst/>
          </a:prstGeom>
        </p:spPr>
        <p:txBody>
          <a:bodyPr wrap="square">
            <a:spAutoFit/>
          </a:bodyPr>
          <a:lstStyle/>
          <a:p>
            <a:pPr algn="just"/>
            <a:r>
              <a:rPr lang="ka-GE" dirty="0">
                <a:solidFill>
                  <a:schemeClr val="bg1"/>
                </a:solidFill>
              </a:rPr>
              <a:t>აღსანიშნავია, რომ მასწავლებელთა 100% იცნობს სტრუქტურული ერთეულების/პირების ფუნქციებს და თვლიან, რომ კოლეჯში პერსონალის მართვის პოლიტიკა და ორგანიზაციული კულტურა, ეფუძნება მონაწილეობითი და გუნდური მუშაობის პრინციპებს. </a:t>
            </a:r>
            <a:endParaRPr lang="en-US" dirty="0">
              <a:solidFill>
                <a:schemeClr val="bg1"/>
              </a:solidFill>
            </a:endParaRPr>
          </a:p>
        </p:txBody>
      </p:sp>
    </p:spTree>
    <p:extLst>
      <p:ext uri="{BB962C8B-B14F-4D97-AF65-F5344CB8AC3E}">
        <p14:creationId xmlns:p14="http://schemas.microsoft.com/office/powerpoint/2010/main" val="964063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167" y="261258"/>
            <a:ext cx="11150081" cy="6158204"/>
          </a:xfrm>
        </p:spPr>
        <p:txBody>
          <a:bodyPr>
            <a:normAutofit lnSpcReduction="10000"/>
          </a:bodyPr>
          <a:lstStyle/>
          <a:p>
            <a:pPr marL="0" indent="0">
              <a:buNone/>
            </a:pPr>
            <a:r>
              <a:rPr lang="ka-GE" dirty="0"/>
              <a:t>მასწავლებელთა ცნობიერება </a:t>
            </a:r>
            <a:r>
              <a:rPr lang="ka-GE" dirty="0" smtClean="0"/>
              <a:t>კოლეჯის </a:t>
            </a:r>
            <a:r>
              <a:rPr lang="ka-GE" dirty="0"/>
              <a:t>უსაფრთხოების მართვის </a:t>
            </a:r>
            <a:r>
              <a:rPr lang="ka-GE" dirty="0" smtClean="0"/>
              <a:t>სისტემის შესახებ მაღალია</a:t>
            </a:r>
            <a:r>
              <a:rPr lang="ka-GE" dirty="0"/>
              <a:t>: </a:t>
            </a:r>
            <a:endParaRPr lang="ka-GE" dirty="0" smtClean="0"/>
          </a:p>
          <a:p>
            <a:r>
              <a:rPr lang="ka-GE" dirty="0" smtClean="0">
                <a:solidFill>
                  <a:schemeClr val="tx1"/>
                </a:solidFill>
              </a:rPr>
              <a:t>18-ვე </a:t>
            </a:r>
            <a:r>
              <a:rPr lang="ka-GE" dirty="0">
                <a:solidFill>
                  <a:schemeClr val="tx1"/>
                </a:solidFill>
              </a:rPr>
              <a:t>რესპონდენტი ინფორმირებულია უსაფრთხოების წესების </a:t>
            </a:r>
            <a:r>
              <a:rPr lang="ka-GE" dirty="0" smtClean="0">
                <a:solidFill>
                  <a:schemeClr val="tx1"/>
                </a:solidFill>
              </a:rPr>
              <a:t>შესახებ;</a:t>
            </a:r>
          </a:p>
          <a:p>
            <a:r>
              <a:rPr lang="ka-GE" dirty="0" smtClean="0">
                <a:solidFill>
                  <a:schemeClr val="tx1"/>
                </a:solidFill>
              </a:rPr>
              <a:t> </a:t>
            </a:r>
            <a:r>
              <a:rPr lang="ka-GE" dirty="0">
                <a:solidFill>
                  <a:schemeClr val="tx1"/>
                </a:solidFill>
              </a:rPr>
              <a:t>ყველამ იცის, სად უნდა მიიღოს პირველადი გადაუდებელი </a:t>
            </a:r>
            <a:r>
              <a:rPr lang="ka-GE" dirty="0" smtClean="0">
                <a:solidFill>
                  <a:schemeClr val="tx1"/>
                </a:solidFill>
              </a:rPr>
              <a:t>დახმარება;</a:t>
            </a:r>
          </a:p>
          <a:p>
            <a:r>
              <a:rPr lang="ka-GE" dirty="0" smtClean="0">
                <a:solidFill>
                  <a:schemeClr val="tx1"/>
                </a:solidFill>
              </a:rPr>
              <a:t>18-ე </a:t>
            </a:r>
            <a:r>
              <a:rPr lang="ka-GE" dirty="0">
                <a:solidFill>
                  <a:schemeClr val="tx1"/>
                </a:solidFill>
              </a:rPr>
              <a:t>მასწავლებელი კმაყოფილია ვებ გვერდის ნავიგაციით. </a:t>
            </a:r>
            <a:endParaRPr lang="ka-GE" dirty="0" smtClean="0">
              <a:solidFill>
                <a:schemeClr val="tx1"/>
              </a:solidFill>
            </a:endParaRPr>
          </a:p>
          <a:p>
            <a:pPr marL="0" indent="0">
              <a:buNone/>
            </a:pPr>
            <a:endParaRPr lang="ka-GE" dirty="0" smtClean="0">
              <a:solidFill>
                <a:schemeClr val="tx1"/>
              </a:solidFill>
            </a:endParaRPr>
          </a:p>
          <a:p>
            <a:pPr marL="0" indent="0">
              <a:buNone/>
            </a:pPr>
            <a:r>
              <a:rPr lang="ka-GE" dirty="0"/>
              <a:t>ევაკუაციის სიმულაციურ სწავლებებში </a:t>
            </a:r>
            <a:r>
              <a:rPr lang="ka-GE" dirty="0" smtClean="0"/>
              <a:t>მასწავლებელთა უმრავლესობას (</a:t>
            </a:r>
            <a:r>
              <a:rPr lang="ka-GE" dirty="0">
                <a:solidFill>
                  <a:schemeClr val="tx1"/>
                </a:solidFill>
              </a:rPr>
              <a:t>12 რესპონდენტი</a:t>
            </a:r>
            <a:r>
              <a:rPr lang="ka-GE" dirty="0" smtClean="0"/>
              <a:t>) მიღებული აქვს მონაწილეობა, </a:t>
            </a:r>
            <a:r>
              <a:rPr lang="ka-GE" dirty="0"/>
              <a:t>ხოლო </a:t>
            </a:r>
            <a:r>
              <a:rPr lang="ka-GE" dirty="0">
                <a:solidFill>
                  <a:schemeClr val="tx1"/>
                </a:solidFill>
              </a:rPr>
              <a:t>4 რესპონდენტს </a:t>
            </a:r>
            <a:r>
              <a:rPr lang="ka-GE" dirty="0"/>
              <a:t>– </a:t>
            </a:r>
            <a:r>
              <a:rPr lang="ka-GE" sz="2800" b="1" dirty="0"/>
              <a:t>არა</a:t>
            </a:r>
            <a:r>
              <a:rPr lang="ka-GE" dirty="0"/>
              <a:t>. </a:t>
            </a:r>
            <a:endParaRPr lang="ka-GE" dirty="0" smtClean="0"/>
          </a:p>
          <a:p>
            <a:r>
              <a:rPr lang="ka-GE" dirty="0"/>
              <a:t>მასწავლებელთა უმრავლესობა სრულად კმაყოფილია </a:t>
            </a:r>
            <a:r>
              <a:rPr lang="en-US" dirty="0"/>
              <a:t>IT </a:t>
            </a:r>
            <a:r>
              <a:rPr lang="ka-GE" dirty="0" smtClean="0"/>
              <a:t>მომსახურებით;</a:t>
            </a:r>
          </a:p>
          <a:p>
            <a:pPr marL="0" indent="0">
              <a:buNone/>
            </a:pPr>
            <a:endParaRPr lang="ka-GE" dirty="0" smtClean="0"/>
          </a:p>
          <a:p>
            <a:pPr marL="0" indent="0">
              <a:buNone/>
            </a:pPr>
            <a:r>
              <a:rPr lang="ka-GE" dirty="0" smtClean="0"/>
              <a:t>ყველა </a:t>
            </a:r>
            <a:r>
              <a:rPr lang="ka-GE" dirty="0"/>
              <a:t>რესპონდენტი ადასტურებს ბიბლიოთეკის რესურსების ხელმისაწვდომობას და მათ დამუშავებას საბიბლიოთეკო წესით, რაც ხარისხის მართვის ერთ-ერთი მოთხოვნაა. </a:t>
            </a:r>
            <a:endParaRPr lang="ka-GE" dirty="0" smtClean="0"/>
          </a:p>
          <a:p>
            <a:r>
              <a:rPr lang="ka-GE" dirty="0" smtClean="0"/>
              <a:t>ბიბლიოთეკას </a:t>
            </a:r>
            <a:r>
              <a:rPr lang="ka-GE" dirty="0" smtClean="0">
                <a:solidFill>
                  <a:schemeClr val="tx1"/>
                </a:solidFill>
              </a:rPr>
              <a:t>უფრო ხშირად </a:t>
            </a:r>
            <a:r>
              <a:rPr lang="ka-GE" dirty="0" smtClean="0"/>
              <a:t>აღმზრდელი, საექთნო, </a:t>
            </a:r>
            <a:r>
              <a:rPr lang="en-US" dirty="0" smtClean="0"/>
              <a:t>IT-</a:t>
            </a:r>
            <a:r>
              <a:rPr lang="ka-GE" dirty="0" smtClean="0"/>
              <a:t>ის მასწავლებლები იყენებენ </a:t>
            </a:r>
            <a:r>
              <a:rPr lang="ka-GE" dirty="0" smtClean="0">
                <a:solidFill>
                  <a:schemeClr val="tx1"/>
                </a:solidFill>
              </a:rPr>
              <a:t>ყველაზე ხშირად 8 მასწავლებელი. </a:t>
            </a:r>
          </a:p>
          <a:p>
            <a:r>
              <a:rPr lang="ka-GE" dirty="0" smtClean="0"/>
              <a:t>მასაჟი, აღმზრდელი, ფარმაცია, ფინანსები იყენებს </a:t>
            </a:r>
            <a:r>
              <a:rPr lang="ka-GE" dirty="0" smtClean="0">
                <a:solidFill>
                  <a:schemeClr val="tx1"/>
                </a:solidFill>
              </a:rPr>
              <a:t>ხშირად 5 მასწავლებელი</a:t>
            </a:r>
            <a:r>
              <a:rPr lang="ka-GE" dirty="0" smtClean="0"/>
              <a:t>. </a:t>
            </a:r>
          </a:p>
          <a:p>
            <a:r>
              <a:rPr lang="ka-GE" dirty="0" smtClean="0"/>
              <a:t>ფარმაცია- </a:t>
            </a:r>
            <a:r>
              <a:rPr lang="ka-GE" dirty="0" smtClean="0">
                <a:solidFill>
                  <a:schemeClr val="tx1"/>
                </a:solidFill>
              </a:rPr>
              <a:t>არც </a:t>
            </a:r>
            <a:r>
              <a:rPr lang="ka-GE" dirty="0">
                <a:solidFill>
                  <a:schemeClr val="tx1"/>
                </a:solidFill>
              </a:rPr>
              <a:t>ისე ხშირად 3 მასწავლებელი </a:t>
            </a:r>
            <a:r>
              <a:rPr lang="ka-GE" dirty="0"/>
              <a:t>და საფინანსო სერვისების 2 მასწავლებელი. </a:t>
            </a:r>
            <a:endParaRPr lang="ka-GE" dirty="0" smtClean="0"/>
          </a:p>
          <a:p>
            <a:endParaRPr lang="ka-GE" dirty="0"/>
          </a:p>
        </p:txBody>
      </p:sp>
    </p:spTree>
    <p:extLst>
      <p:ext uri="{BB962C8B-B14F-4D97-AF65-F5344CB8AC3E}">
        <p14:creationId xmlns:p14="http://schemas.microsoft.com/office/powerpoint/2010/main" val="7020816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1" y="531846"/>
            <a:ext cx="10671143" cy="6036906"/>
          </a:xfrm>
        </p:spPr>
        <p:txBody>
          <a:bodyPr>
            <a:normAutofit/>
          </a:bodyPr>
          <a:lstStyle/>
          <a:p>
            <a:pPr marL="0" indent="0" algn="just">
              <a:buNone/>
            </a:pPr>
            <a:r>
              <a:rPr lang="ka-GE" b="1" dirty="0" smtClean="0"/>
              <a:t>აკადემიური </a:t>
            </a:r>
            <a:r>
              <a:rPr lang="ka-GE" b="1" dirty="0"/>
              <a:t>პერსონალის გამოკითხვის შედეგად გამოიკვეთა პედაგოგთა მზაობა და მაღალი ინტერესი სასწავლო პროცესის მოდერნიზების მიმართ. მათ მიერ წარმოდგენილი ინიციატივები ეფუძნება უშუალო პედაგოგიურ გამოცდილებას და მიზნად ისახავს პროგრამების შინაარსობრივ დახვეწას, შრომის ბაზართან კავშირების გაღრმავებასა და სტუდენტებისთვის უფრო მრავალფეროვანი საგანმანათლებლო გარემოს შექმნას. ეს წინადადებები მნიშვნელოვან რესურსს წარმოადგენს კოლეჯის სტრატეგიული მიზნების მისაღწევად და ხარისხის მართვის სისტემის შემდგომი განვითარებისთვის. </a:t>
            </a:r>
            <a:endParaRPr lang="en-US" b="1" dirty="0" smtClean="0"/>
          </a:p>
          <a:p>
            <a:pPr marL="0" indent="0">
              <a:buNone/>
            </a:pPr>
            <a:endParaRPr lang="en-US" dirty="0"/>
          </a:p>
          <a:p>
            <a:pPr marL="0" indent="0">
              <a:buNone/>
            </a:pPr>
            <a:r>
              <a:rPr lang="ka-GE" dirty="0" smtClean="0">
                <a:solidFill>
                  <a:schemeClr val="tx1"/>
                </a:solidFill>
              </a:rPr>
              <a:t>ქვემოთ </a:t>
            </a:r>
            <a:r>
              <a:rPr lang="ka-GE" dirty="0">
                <a:solidFill>
                  <a:schemeClr val="tx1"/>
                </a:solidFill>
              </a:rPr>
              <a:t>მოცემულია პერსონალის მიერ გაჟღერებული ძირითადი ინიციატივები: </a:t>
            </a:r>
          </a:p>
          <a:p>
            <a:r>
              <a:rPr lang="ka-GE" dirty="0" smtClean="0"/>
              <a:t> </a:t>
            </a:r>
            <a:r>
              <a:rPr lang="ka-GE" dirty="0">
                <a:solidFill>
                  <a:schemeClr val="tx1"/>
                </a:solidFill>
              </a:rPr>
              <a:t>ვაჟებისთვის საინტერესო პროგრამების დამატება (ელექტროობა, შედუღება) </a:t>
            </a:r>
          </a:p>
          <a:p>
            <a:r>
              <a:rPr lang="ka-GE" dirty="0" smtClean="0">
                <a:solidFill>
                  <a:schemeClr val="tx1"/>
                </a:solidFill>
              </a:rPr>
              <a:t>საფინანსო </a:t>
            </a:r>
            <a:r>
              <a:rPr lang="ka-GE" dirty="0">
                <a:solidFill>
                  <a:schemeClr val="tx1"/>
                </a:solidFill>
              </a:rPr>
              <a:t>სერვისების ახალი სახელმძღვანელოს შექმნა. </a:t>
            </a:r>
          </a:p>
          <a:p>
            <a:r>
              <a:rPr lang="ka-GE" dirty="0" smtClean="0">
                <a:solidFill>
                  <a:schemeClr val="tx1"/>
                </a:solidFill>
              </a:rPr>
              <a:t>სტუდენტების </a:t>
            </a:r>
            <a:r>
              <a:rPr lang="ka-GE" dirty="0">
                <a:solidFill>
                  <a:schemeClr val="tx1"/>
                </a:solidFill>
              </a:rPr>
              <a:t>ვიზიტები ფარმაცევტულ საწარმოებში. </a:t>
            </a:r>
          </a:p>
          <a:p>
            <a:r>
              <a:rPr lang="ka-GE" dirty="0" smtClean="0">
                <a:solidFill>
                  <a:schemeClr val="tx1"/>
                </a:solidFill>
              </a:rPr>
              <a:t>სტუდენტების </a:t>
            </a:r>
            <a:r>
              <a:rPr lang="ka-GE" dirty="0">
                <a:solidFill>
                  <a:schemeClr val="tx1"/>
                </a:solidFill>
              </a:rPr>
              <a:t>ვიზიტი სხვა და სხვა ლაბორატორიაში. </a:t>
            </a:r>
          </a:p>
          <a:p>
            <a:r>
              <a:rPr lang="ka-GE" dirty="0" smtClean="0">
                <a:solidFill>
                  <a:schemeClr val="tx1"/>
                </a:solidFill>
              </a:rPr>
              <a:t>სტუდენტური </a:t>
            </a:r>
            <a:r>
              <a:rPr lang="ka-GE" dirty="0">
                <a:solidFill>
                  <a:schemeClr val="tx1"/>
                </a:solidFill>
              </a:rPr>
              <a:t>კონფერენციის ჩატარება. </a:t>
            </a:r>
          </a:p>
          <a:p>
            <a:r>
              <a:rPr lang="ka-GE" dirty="0" smtClean="0">
                <a:solidFill>
                  <a:schemeClr val="tx1"/>
                </a:solidFill>
              </a:rPr>
              <a:t>სასურველია </a:t>
            </a:r>
            <a:r>
              <a:rPr lang="ka-GE" dirty="0">
                <a:solidFill>
                  <a:schemeClr val="tx1"/>
                </a:solidFill>
              </a:rPr>
              <a:t>მიკროსკოპების განახლება. </a:t>
            </a:r>
          </a:p>
          <a:p>
            <a:pPr marL="0" indent="0">
              <a:buNone/>
            </a:pPr>
            <a:endParaRPr lang="en-US" dirty="0"/>
          </a:p>
        </p:txBody>
      </p:sp>
    </p:spTree>
    <p:extLst>
      <p:ext uri="{BB962C8B-B14F-4D97-AF65-F5344CB8AC3E}">
        <p14:creationId xmlns:p14="http://schemas.microsoft.com/office/powerpoint/2010/main" val="42317656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7861" y="2313299"/>
            <a:ext cx="8534400" cy="1507067"/>
          </a:xfrm>
        </p:spPr>
        <p:txBody>
          <a:bodyPr>
            <a:noAutofit/>
          </a:bodyPr>
          <a:lstStyle/>
          <a:p>
            <a:pPr algn="ctr"/>
            <a:r>
              <a:rPr lang="en-US" sz="5400" dirty="0" smtClean="0"/>
              <a:t/>
            </a:r>
            <a:br>
              <a:rPr lang="en-US" sz="5400" dirty="0" smtClean="0"/>
            </a:br>
            <a:r>
              <a:rPr lang="ka-GE" sz="5400" b="1" dirty="0"/>
              <a:t>კვლევის </a:t>
            </a:r>
            <a:r>
              <a:rPr lang="ka-GE" sz="5400" b="1" dirty="0" smtClean="0"/>
              <a:t>მონაცემები</a:t>
            </a:r>
            <a:r>
              <a:rPr lang="en-US" sz="5400" b="1" dirty="0" smtClean="0"/>
              <a:t/>
            </a:r>
            <a:br>
              <a:rPr lang="en-US" sz="5400" b="1" dirty="0" smtClean="0"/>
            </a:br>
            <a:r>
              <a:rPr lang="ka-GE" sz="5400" b="1" dirty="0" smtClean="0"/>
              <a:t> </a:t>
            </a:r>
            <a:r>
              <a:rPr lang="en-US" sz="5400" b="1" dirty="0" smtClean="0"/>
              <a:t/>
            </a:r>
            <a:br>
              <a:rPr lang="en-US" sz="5400" b="1" dirty="0" smtClean="0"/>
            </a:br>
            <a:r>
              <a:rPr lang="ka-GE" sz="5400" dirty="0" smtClean="0"/>
              <a:t>ადმინისტრაციული </a:t>
            </a:r>
            <a:r>
              <a:rPr lang="ka-GE" sz="5400" dirty="0"/>
              <a:t>პერსონალი </a:t>
            </a:r>
            <a:endParaRPr lang="en-US" sz="5400" dirty="0"/>
          </a:p>
        </p:txBody>
      </p:sp>
    </p:spTree>
    <p:extLst>
      <p:ext uri="{BB962C8B-B14F-4D97-AF65-F5344CB8AC3E}">
        <p14:creationId xmlns:p14="http://schemas.microsoft.com/office/powerpoint/2010/main" val="4163137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42C47-7679-61F4-F142-2A54829C368B}"/>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08C361B-A8EC-F757-79F3-A3B282628B7D}"/>
              </a:ext>
            </a:extLst>
          </p:cNvPr>
          <p:cNvGraphicFramePr/>
          <p:nvPr>
            <p:extLst>
              <p:ext uri="{D42A27DB-BD31-4B8C-83A1-F6EECF244321}">
                <p14:modId xmlns:p14="http://schemas.microsoft.com/office/powerpoint/2010/main" val="2140833373"/>
              </p:ext>
            </p:extLst>
          </p:nvPr>
        </p:nvGraphicFramePr>
        <p:xfrm>
          <a:off x="1392702" y="113894"/>
          <a:ext cx="9692640" cy="10115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4152C3EA-FFD8-7FA2-6BEC-C5F2BBF84770}"/>
              </a:ext>
            </a:extLst>
          </p:cNvPr>
          <p:cNvSpPr>
            <a:spLocks noGrp="1"/>
          </p:cNvSpPr>
          <p:nvPr>
            <p:ph idx="1"/>
          </p:nvPr>
        </p:nvSpPr>
        <p:spPr>
          <a:xfrm>
            <a:off x="606490" y="289249"/>
            <a:ext cx="11010878" cy="6018411"/>
          </a:xfrm>
        </p:spPr>
        <p:txBody>
          <a:bodyPr>
            <a:normAutofit/>
          </a:bodyPr>
          <a:lstStyle/>
          <a:p>
            <a:pPr marL="0" marR="0" indent="0" algn="just">
              <a:lnSpc>
                <a:spcPct val="107000"/>
              </a:lnSpc>
              <a:spcAft>
                <a:spcPts val="800"/>
              </a:spcAft>
              <a:buNone/>
            </a:pPr>
            <a:r>
              <a:rPr lang="ka-GE" sz="2400" b="1" dirty="0">
                <a:solidFill>
                  <a:schemeClr val="bg1">
                    <a:lumMod val="95000"/>
                    <a:lumOff val="5000"/>
                  </a:schemeClr>
                </a:solidFill>
              </a:rPr>
              <a:t>კვლევის ფარგლებში გამოიკითხა 12 ადმინისტრაციული </a:t>
            </a:r>
            <a:r>
              <a:rPr lang="ka-GE" sz="2400" b="1" dirty="0" smtClean="0">
                <a:solidFill>
                  <a:schemeClr val="bg1">
                    <a:lumMod val="95000"/>
                    <a:lumOff val="5000"/>
                  </a:schemeClr>
                </a:solidFill>
              </a:rPr>
              <a:t>თანამშრომელი; </a:t>
            </a:r>
          </a:p>
          <a:p>
            <a:pPr marL="0" marR="0" indent="0" algn="just">
              <a:lnSpc>
                <a:spcPct val="107000"/>
              </a:lnSpc>
              <a:spcAft>
                <a:spcPts val="800"/>
              </a:spcAft>
              <a:buNone/>
            </a:pPr>
            <a:endParaRPr lang="ka-GE" sz="2400" b="1" dirty="0" smtClean="0">
              <a:solidFill>
                <a:schemeClr val="bg1">
                  <a:lumMod val="95000"/>
                  <a:lumOff val="5000"/>
                </a:schemeClr>
              </a:solidFill>
            </a:endParaRPr>
          </a:p>
          <a:p>
            <a:pPr marL="57150" marR="0" indent="-342900" algn="just">
              <a:lnSpc>
                <a:spcPct val="107000"/>
              </a:lnSpc>
              <a:spcAft>
                <a:spcPts val="800"/>
              </a:spcAft>
              <a:buFont typeface="Wingdings" panose="05000000000000000000" pitchFamily="2" charset="2"/>
              <a:buChar char="v"/>
            </a:pPr>
            <a:r>
              <a:rPr lang="ka-GE" dirty="0" smtClean="0">
                <a:solidFill>
                  <a:schemeClr val="tx1"/>
                </a:solidFill>
              </a:rPr>
              <a:t>რესპონდენტთა </a:t>
            </a:r>
            <a:r>
              <a:rPr lang="ka-GE" dirty="0">
                <a:solidFill>
                  <a:schemeClr val="tx1"/>
                </a:solidFill>
              </a:rPr>
              <a:t>100% აცხადებს, რომ კარგად აქვთ გააზრებული კოლეჯის მისია, ხედვა და ღირებულებები, გაუზიარდათ კოლეჯის სტრატეგიული ან/და სამოქმედო გეგმა და ასევე, კოლეჯი უზრუნველყოფს თანამშრომლების ინფორმირებას სტრატეგიული გადაწყვეტილებების </a:t>
            </a:r>
            <a:r>
              <a:rPr lang="ka-GE" dirty="0" smtClean="0">
                <a:solidFill>
                  <a:schemeClr val="tx1"/>
                </a:solidFill>
              </a:rPr>
              <a:t>შესახებ; </a:t>
            </a:r>
          </a:p>
          <a:p>
            <a:pPr marL="57150" marR="0" indent="-342900" algn="just">
              <a:lnSpc>
                <a:spcPct val="107000"/>
              </a:lnSpc>
              <a:spcAft>
                <a:spcPts val="800"/>
              </a:spcAft>
              <a:buFont typeface="Wingdings" panose="05000000000000000000" pitchFamily="2" charset="2"/>
              <a:buChar char="v"/>
            </a:pPr>
            <a:r>
              <a:rPr lang="ka-GE" dirty="0" smtClean="0">
                <a:solidFill>
                  <a:schemeClr val="tx1"/>
                </a:solidFill>
              </a:rPr>
              <a:t>სრული უმრავლესობა ადასტურებს</a:t>
            </a:r>
            <a:r>
              <a:rPr lang="ka-GE" dirty="0">
                <a:solidFill>
                  <a:schemeClr val="tx1"/>
                </a:solidFill>
              </a:rPr>
              <a:t>, რომ მათი სამუშაოს აღწერილობა ნათელია და ზუსტად ასახავს მათ </a:t>
            </a:r>
            <a:r>
              <a:rPr lang="ka-GE" dirty="0" smtClean="0">
                <a:solidFill>
                  <a:schemeClr val="tx1"/>
                </a:solidFill>
              </a:rPr>
              <a:t>მოვალეობებს;</a:t>
            </a:r>
          </a:p>
          <a:p>
            <a:pPr marL="57150" marR="0" indent="-342900" algn="just">
              <a:lnSpc>
                <a:spcPct val="107000"/>
              </a:lnSpc>
              <a:spcAft>
                <a:spcPts val="800"/>
              </a:spcAft>
              <a:buFont typeface="Wingdings" panose="05000000000000000000" pitchFamily="2" charset="2"/>
              <a:buChar char="v"/>
            </a:pPr>
            <a:r>
              <a:rPr lang="ka-GE" dirty="0" smtClean="0">
                <a:solidFill>
                  <a:schemeClr val="tx1"/>
                </a:solidFill>
              </a:rPr>
              <a:t>12-ივე </a:t>
            </a:r>
            <a:r>
              <a:rPr lang="ka-GE" dirty="0">
                <a:solidFill>
                  <a:schemeClr val="tx1"/>
                </a:solidFill>
              </a:rPr>
              <a:t>თანამშრომელი მიიჩნევს, რომ მართვის პროცესი ეფუძნება გუნდური მუშაობის პრინციპებს და მათი რეკომენდაციები გათვალისწინებულია. </a:t>
            </a:r>
            <a:endParaRPr lang="ka-GE" dirty="0" smtClean="0">
              <a:solidFill>
                <a:schemeClr val="tx1"/>
              </a:solidFill>
            </a:endParaRPr>
          </a:p>
        </p:txBody>
      </p:sp>
    </p:spTree>
    <p:extLst>
      <p:ext uri="{BB962C8B-B14F-4D97-AF65-F5344CB8AC3E}">
        <p14:creationId xmlns:p14="http://schemas.microsoft.com/office/powerpoint/2010/main" val="2042557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1615" y="333921"/>
            <a:ext cx="4649787" cy="576262"/>
          </a:xfrm>
        </p:spPr>
        <p:txBody>
          <a:bodyPr/>
          <a:lstStyle/>
          <a:p>
            <a:r>
              <a:rPr lang="ka-GE" sz="2000" dirty="0">
                <a:solidFill>
                  <a:schemeClr val="bg1">
                    <a:lumMod val="95000"/>
                    <a:lumOff val="5000"/>
                  </a:schemeClr>
                </a:solidFill>
              </a:rPr>
              <a:t>ბიბლიოთეკის </a:t>
            </a:r>
            <a:r>
              <a:rPr lang="ka-GE" sz="2000" dirty="0" smtClean="0">
                <a:solidFill>
                  <a:schemeClr val="bg1">
                    <a:lumMod val="95000"/>
                    <a:lumOff val="5000"/>
                  </a:schemeClr>
                </a:solidFill>
              </a:rPr>
              <a:t>გამოყენება</a:t>
            </a:r>
            <a:endParaRPr lang="en-US" sz="2000" dirty="0">
              <a:solidFill>
                <a:schemeClr val="bg1">
                  <a:lumMod val="95000"/>
                  <a:lumOff val="5000"/>
                </a:schemeClr>
              </a:solidFill>
            </a:endParaRPr>
          </a:p>
        </p:txBody>
      </p:sp>
      <p:sp>
        <p:nvSpPr>
          <p:cNvPr id="4" name="Content Placeholder 3"/>
          <p:cNvSpPr>
            <a:spLocks noGrp="1"/>
          </p:cNvSpPr>
          <p:nvPr>
            <p:ph sz="half" idx="2"/>
          </p:nvPr>
        </p:nvSpPr>
        <p:spPr>
          <a:xfrm>
            <a:off x="124375" y="1466472"/>
            <a:ext cx="3925112" cy="5111610"/>
          </a:xfrm>
        </p:spPr>
        <p:txBody>
          <a:bodyPr/>
          <a:lstStyle/>
          <a:p>
            <a:pPr marL="0" indent="0" algn="just">
              <a:buNone/>
            </a:pPr>
            <a:r>
              <a:rPr lang="ka-GE" dirty="0">
                <a:solidFill>
                  <a:schemeClr val="tx1"/>
                </a:solidFill>
              </a:rPr>
              <a:t>კვლევა ავლენს ბიბლიოთეკის გამოყენების დაბალ ინტენსივობას </a:t>
            </a:r>
            <a:r>
              <a:rPr lang="ka-GE" dirty="0" smtClean="0">
                <a:solidFill>
                  <a:schemeClr val="tx1"/>
                </a:solidFill>
              </a:rPr>
              <a:t>ადმინისტრაციულ </a:t>
            </a:r>
            <a:r>
              <a:rPr lang="ka-GE" dirty="0">
                <a:solidFill>
                  <a:schemeClr val="tx1"/>
                </a:solidFill>
              </a:rPr>
              <a:t>პერსონალში. 12 რესპონდენტიდან მხოლოდ 2 იყენებს ბიბლიოთეკას ხშირად ან ძალიან ხშირად. დანარჩენი ნაწილი სარგებლობს იშვიათად (4), არც ისე ხშირად (4) ან საერთოდ არ სარგებლობს (2) </a:t>
            </a:r>
          </a:p>
          <a:p>
            <a:pPr algn="just"/>
            <a:endParaRPr lang="en-US" dirty="0"/>
          </a:p>
        </p:txBody>
      </p:sp>
      <p:sp>
        <p:nvSpPr>
          <p:cNvPr id="5" name="Text Placeholder 4"/>
          <p:cNvSpPr>
            <a:spLocks noGrp="1"/>
          </p:cNvSpPr>
          <p:nvPr>
            <p:ph type="body" sz="quarter" idx="3"/>
          </p:nvPr>
        </p:nvSpPr>
        <p:spPr>
          <a:xfrm>
            <a:off x="4387081" y="224735"/>
            <a:ext cx="3814527" cy="844420"/>
          </a:xfrm>
        </p:spPr>
        <p:txBody>
          <a:bodyPr/>
          <a:lstStyle/>
          <a:p>
            <a:r>
              <a:rPr lang="ka-GE" sz="2000" dirty="0" smtClean="0">
                <a:solidFill>
                  <a:schemeClr val="bg1">
                    <a:lumMod val="95000"/>
                    <a:lumOff val="5000"/>
                  </a:schemeClr>
                </a:solidFill>
              </a:rPr>
              <a:t>სანიტარული და </a:t>
            </a:r>
            <a:r>
              <a:rPr lang="ka-GE" sz="2000" dirty="0">
                <a:solidFill>
                  <a:schemeClr val="bg1">
                    <a:lumMod val="95000"/>
                    <a:lumOff val="5000"/>
                  </a:schemeClr>
                </a:solidFill>
              </a:rPr>
              <a:t>ჰიგიენური </a:t>
            </a:r>
            <a:r>
              <a:rPr lang="ka-GE" sz="2000" dirty="0" smtClean="0">
                <a:solidFill>
                  <a:schemeClr val="bg1">
                    <a:lumMod val="95000"/>
                    <a:lumOff val="5000"/>
                  </a:schemeClr>
                </a:solidFill>
              </a:rPr>
              <a:t>ნორმები</a:t>
            </a:r>
            <a:endParaRPr lang="en-US" sz="2000" dirty="0">
              <a:solidFill>
                <a:schemeClr val="bg1">
                  <a:lumMod val="95000"/>
                  <a:lumOff val="5000"/>
                </a:schemeClr>
              </a:solidFill>
            </a:endParaRPr>
          </a:p>
        </p:txBody>
      </p:sp>
      <p:sp>
        <p:nvSpPr>
          <p:cNvPr id="6" name="Content Placeholder 5"/>
          <p:cNvSpPr>
            <a:spLocks noGrp="1"/>
          </p:cNvSpPr>
          <p:nvPr>
            <p:ph sz="quarter" idx="4"/>
          </p:nvPr>
        </p:nvSpPr>
        <p:spPr>
          <a:xfrm>
            <a:off x="4387082" y="1584842"/>
            <a:ext cx="3375987" cy="3608517"/>
          </a:xfrm>
        </p:spPr>
        <p:txBody>
          <a:bodyPr/>
          <a:lstStyle/>
          <a:p>
            <a:pPr marL="0" indent="0" algn="just">
              <a:buNone/>
            </a:pPr>
            <a:r>
              <a:rPr lang="ka-GE" dirty="0">
                <a:solidFill>
                  <a:schemeClr val="tx1"/>
                </a:solidFill>
              </a:rPr>
              <a:t>ადმნისტრაციული პერსონალი სრული უმრავლესობა კმაყოფილებას გამოთქვამს სანიტარულ ჰიგიენური ნორმების დაცვას, ცენტრალურ გათბობასა და </a:t>
            </a:r>
            <a:r>
              <a:rPr lang="en-US" dirty="0">
                <a:solidFill>
                  <a:schemeClr val="tx1"/>
                </a:solidFill>
              </a:rPr>
              <a:t>IT </a:t>
            </a:r>
            <a:r>
              <a:rPr lang="ka-GE" dirty="0">
                <a:solidFill>
                  <a:schemeClr val="tx1"/>
                </a:solidFill>
              </a:rPr>
              <a:t>მომსახურებასთან დაკავშირებით; </a:t>
            </a:r>
          </a:p>
          <a:p>
            <a:pPr algn="just"/>
            <a:endParaRPr lang="en-US" dirty="0"/>
          </a:p>
        </p:txBody>
      </p:sp>
      <p:sp>
        <p:nvSpPr>
          <p:cNvPr id="7" name="Text Placeholder 4"/>
          <p:cNvSpPr txBox="1">
            <a:spLocks/>
          </p:cNvSpPr>
          <p:nvPr/>
        </p:nvSpPr>
        <p:spPr>
          <a:xfrm>
            <a:off x="8573449" y="333921"/>
            <a:ext cx="3332412" cy="478982"/>
          </a:xfrm>
          <a:prstGeom prst="rect">
            <a:avLst/>
          </a:prstGeom>
        </p:spPr>
        <p:txBody>
          <a:bodyPr vert="horz" lIns="91440" tIns="45720" rIns="91440" bIns="45720" rtlCol="0" anchor="b">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800" b="0" kern="1200" cap="none">
                <a:solidFill>
                  <a:schemeClr val="tx1"/>
                </a:solidFill>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000" b="1" kern="1200" cap="none">
                <a:solidFill>
                  <a:schemeClr val="bg2">
                    <a:lumMod val="75000"/>
                  </a:schemeClr>
                </a:solidFill>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b="1" kern="1200" cap="none">
                <a:solidFill>
                  <a:schemeClr val="bg2">
                    <a:lumMod val="75000"/>
                  </a:schemeClr>
                </a:solidFill>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b="1" kern="1200" cap="none">
                <a:solidFill>
                  <a:schemeClr val="bg2">
                    <a:lumMod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b="1" kern="1200" cap="none">
                <a:solidFill>
                  <a:schemeClr val="bg2">
                    <a:lumMod val="75000"/>
                  </a:schemeClr>
                </a:solidFill>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b="1" kern="1200" cap="none">
                <a:solidFill>
                  <a:schemeClr val="bg2">
                    <a:lumMod val="75000"/>
                  </a:schemeClr>
                </a:solidFill>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b="1" kern="1200" cap="none">
                <a:solidFill>
                  <a:schemeClr val="bg2">
                    <a:lumMod val="75000"/>
                  </a:schemeClr>
                </a:solidFill>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b="1" kern="1200" cap="none">
                <a:solidFill>
                  <a:schemeClr val="bg2">
                    <a:lumMod val="75000"/>
                  </a:schemeClr>
                </a:solidFill>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b="1" kern="1200" cap="none">
                <a:solidFill>
                  <a:schemeClr val="bg2">
                    <a:lumMod val="75000"/>
                  </a:schemeClr>
                </a:solidFill>
                <a:effectLst/>
                <a:latin typeface="+mn-lt"/>
                <a:ea typeface="+mn-ea"/>
                <a:cs typeface="+mn-cs"/>
              </a:defRPr>
            </a:lvl9pPr>
          </a:lstStyle>
          <a:p>
            <a:r>
              <a:rPr lang="ka-GE" sz="2000" dirty="0" smtClean="0">
                <a:solidFill>
                  <a:schemeClr val="bg1">
                    <a:lumMod val="95000"/>
                    <a:lumOff val="5000"/>
                  </a:schemeClr>
                </a:solidFill>
              </a:rPr>
              <a:t>უსაფრთხოების წესები</a:t>
            </a:r>
            <a:endParaRPr lang="en-US" sz="2000" dirty="0">
              <a:solidFill>
                <a:schemeClr val="bg1">
                  <a:lumMod val="95000"/>
                  <a:lumOff val="5000"/>
                </a:schemeClr>
              </a:solidFill>
            </a:endParaRPr>
          </a:p>
        </p:txBody>
      </p:sp>
      <p:sp>
        <p:nvSpPr>
          <p:cNvPr id="8" name="Content Placeholder 5"/>
          <p:cNvSpPr txBox="1">
            <a:spLocks/>
          </p:cNvSpPr>
          <p:nvPr/>
        </p:nvSpPr>
        <p:spPr>
          <a:xfrm>
            <a:off x="7914047" y="1493522"/>
            <a:ext cx="3898503" cy="3708044"/>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lgn="just">
              <a:lnSpc>
                <a:spcPct val="107000"/>
              </a:lnSpc>
              <a:spcAft>
                <a:spcPts val="800"/>
              </a:spcAft>
              <a:buNone/>
            </a:pPr>
            <a:r>
              <a:rPr lang="ka-GE" dirty="0" smtClean="0">
                <a:solidFill>
                  <a:schemeClr val="tx1"/>
                </a:solidFill>
              </a:rPr>
              <a:t>რესპონდენტთა 100% აცხადებს, რომ უსაფრთხოების წესების შესახებ ინფორმირებულია და პირველადი დახმარების მიღების ადგილებს იცნობს;</a:t>
            </a:r>
          </a:p>
          <a:p>
            <a:pPr algn="just">
              <a:lnSpc>
                <a:spcPct val="107000"/>
              </a:lnSpc>
              <a:spcAft>
                <a:spcPts val="800"/>
              </a:spcAft>
            </a:pPr>
            <a:endParaRPr lang="ka-GE" dirty="0" smtClean="0">
              <a:solidFill>
                <a:schemeClr val="tx1"/>
              </a:solidFill>
            </a:endParaRPr>
          </a:p>
        </p:txBody>
      </p:sp>
      <p:sp>
        <p:nvSpPr>
          <p:cNvPr id="10" name="Rectangle 9"/>
          <p:cNvSpPr/>
          <p:nvPr/>
        </p:nvSpPr>
        <p:spPr>
          <a:xfrm>
            <a:off x="681135" y="5110246"/>
            <a:ext cx="8406881" cy="1361014"/>
          </a:xfrm>
          <a:prstGeom prst="rect">
            <a:avLst/>
          </a:prstGeom>
        </p:spPr>
        <p:txBody>
          <a:bodyPr wrap="square">
            <a:spAutoFit/>
          </a:bodyPr>
          <a:lstStyle/>
          <a:p>
            <a:pPr algn="just">
              <a:lnSpc>
                <a:spcPct val="107000"/>
              </a:lnSpc>
              <a:spcAft>
                <a:spcPts val="800"/>
              </a:spcAft>
            </a:pPr>
            <a:r>
              <a:rPr lang="ka-GE" dirty="0">
                <a:solidFill>
                  <a:schemeClr val="bg1">
                    <a:lumMod val="95000"/>
                    <a:lumOff val="5000"/>
                  </a:schemeClr>
                </a:solidFill>
              </a:rPr>
              <a:t>პრაქტიკულ უნარები: რესპონდენტთა მხოლოდ 33.3%-ს (4 პირი) არასოდეს მიუღია მონაწილეობა საგანგებო სიტუაციაში რეაგირებასთან დაკავშირებულ სიმულაციურ სწავლებაში; </a:t>
            </a:r>
            <a:endParaRPr lang="en-US" dirty="0">
              <a:solidFill>
                <a:schemeClr val="bg1">
                  <a:lumMod val="95000"/>
                  <a:lumOff val="5000"/>
                </a:schemeClr>
              </a:solidFill>
              <a:ea typeface="Calibri" panose="020F0502020204030204" pitchFamily="34" charset="0"/>
              <a:cs typeface="Times New Roman" panose="02020603050405020304" pitchFamily="18" charset="0"/>
            </a:endParaRPr>
          </a:p>
          <a:p>
            <a:endParaRPr lang="en-US" dirty="0">
              <a:solidFill>
                <a:schemeClr val="bg1">
                  <a:lumMod val="95000"/>
                  <a:lumOff val="5000"/>
                </a:schemeClr>
              </a:solidFill>
            </a:endParaRPr>
          </a:p>
        </p:txBody>
      </p:sp>
    </p:spTree>
    <p:extLst>
      <p:ext uri="{BB962C8B-B14F-4D97-AF65-F5344CB8AC3E}">
        <p14:creationId xmlns:p14="http://schemas.microsoft.com/office/powerpoint/2010/main" val="2829594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ka-GE" sz="2000" dirty="0"/>
              <a:t>პროფესიულ განვითარებასა და კვალიფიკაციის ამაღლებას</a:t>
            </a:r>
            <a:endParaRPr lang="en-US" sz="2000" dirty="0"/>
          </a:p>
        </p:txBody>
      </p:sp>
      <p:sp>
        <p:nvSpPr>
          <p:cNvPr id="4" name="Content Placeholder 3"/>
          <p:cNvSpPr>
            <a:spLocks noGrp="1"/>
          </p:cNvSpPr>
          <p:nvPr>
            <p:ph sz="half" idx="2"/>
          </p:nvPr>
        </p:nvSpPr>
        <p:spPr>
          <a:xfrm>
            <a:off x="776551" y="2035640"/>
            <a:ext cx="4937655" cy="3030538"/>
          </a:xfrm>
        </p:spPr>
        <p:txBody>
          <a:bodyPr>
            <a:normAutofit fontScale="85000" lnSpcReduction="10000"/>
          </a:bodyPr>
          <a:lstStyle/>
          <a:p>
            <a:pPr algn="just"/>
            <a:r>
              <a:rPr lang="ka-GE" dirty="0">
                <a:solidFill>
                  <a:schemeClr val="tx1"/>
                </a:solidFill>
              </a:rPr>
              <a:t>რესპონდენტთა 100% მიიჩნევს, რომ დაწესებულება ხელს უწყობს მათ პროფესიულ განვითარებასა და კვალიფიკაციის ამაღლებას. ბოლო ერთი წლის განმავლობაში ტრენინგებში მონაწილეობა მიიღო 9 თანამშრომელმა (75%) </a:t>
            </a:r>
            <a:endParaRPr lang="ka-GE" dirty="0" smtClean="0">
              <a:solidFill>
                <a:schemeClr val="tx1"/>
              </a:solidFill>
            </a:endParaRPr>
          </a:p>
          <a:p>
            <a:pPr algn="just"/>
            <a:r>
              <a:rPr lang="ka-GE" dirty="0">
                <a:solidFill>
                  <a:schemeClr val="tx1"/>
                </a:solidFill>
              </a:rPr>
              <a:t>რესპონდენტთა 75% (9 პირი)  აცხადებს მზაობას მომდევნო 3 წლის განმავლობაში კოლეჯში მუშაობის თაობაზე, 3 რესპონდენტის კი, პასუხი არაერთგვაროვანია. </a:t>
            </a:r>
          </a:p>
          <a:p>
            <a:pPr algn="just"/>
            <a:endParaRPr lang="ka-GE" dirty="0">
              <a:solidFill>
                <a:schemeClr val="tx1"/>
              </a:solidFill>
            </a:endParaRPr>
          </a:p>
          <a:p>
            <a:pPr algn="just"/>
            <a:endParaRPr lang="en-US" dirty="0"/>
          </a:p>
        </p:txBody>
      </p:sp>
      <p:sp>
        <p:nvSpPr>
          <p:cNvPr id="5" name="Text Placeholder 4"/>
          <p:cNvSpPr>
            <a:spLocks noGrp="1"/>
          </p:cNvSpPr>
          <p:nvPr>
            <p:ph type="body" sz="quarter" idx="3"/>
          </p:nvPr>
        </p:nvSpPr>
        <p:spPr>
          <a:xfrm>
            <a:off x="6638903" y="685800"/>
            <a:ext cx="4665134" cy="576262"/>
          </a:xfrm>
        </p:spPr>
        <p:txBody>
          <a:bodyPr/>
          <a:lstStyle/>
          <a:p>
            <a:r>
              <a:rPr lang="ka-GE" sz="2000" dirty="0" smtClean="0"/>
              <a:t>ახალი ინიციატივები</a:t>
            </a:r>
            <a:endParaRPr lang="en-US" sz="2000" dirty="0"/>
          </a:p>
        </p:txBody>
      </p:sp>
      <p:sp>
        <p:nvSpPr>
          <p:cNvPr id="6" name="Content Placeholder 5"/>
          <p:cNvSpPr>
            <a:spLocks noGrp="1"/>
          </p:cNvSpPr>
          <p:nvPr>
            <p:ph sz="quarter" idx="4"/>
          </p:nvPr>
        </p:nvSpPr>
        <p:spPr>
          <a:xfrm>
            <a:off x="6638903" y="1942334"/>
            <a:ext cx="4929188" cy="3030538"/>
          </a:xfrm>
        </p:spPr>
        <p:txBody>
          <a:bodyPr/>
          <a:lstStyle/>
          <a:p>
            <a:pPr marL="0" indent="0" algn="just">
              <a:buNone/>
            </a:pPr>
            <a:r>
              <a:rPr lang="ka-GE" dirty="0">
                <a:solidFill>
                  <a:schemeClr val="tx1"/>
                </a:solidFill>
              </a:rPr>
              <a:t>კვლევის მიხედვით 12-ივე რესპონდენტს ამჟამად არ აქვს ინიციატივა, აღნიშნული შესაძლოა აიხსნას იმით, რომ თანამშრომლები არსებულ პროცესებს ეფექტიანად მიიჩნევენ და ამ ეტაპზე ცვლილებების საჭიროებას ვერ ხედავენ.</a:t>
            </a:r>
          </a:p>
          <a:p>
            <a:pPr algn="just"/>
            <a:endParaRPr lang="en-US" dirty="0"/>
          </a:p>
        </p:txBody>
      </p:sp>
    </p:spTree>
    <p:extLst>
      <p:ext uri="{BB962C8B-B14F-4D97-AF65-F5344CB8AC3E}">
        <p14:creationId xmlns:p14="http://schemas.microsoft.com/office/powerpoint/2010/main" val="22516389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656" y="275253"/>
            <a:ext cx="10484532" cy="6190861"/>
          </a:xfrm>
        </p:spPr>
        <p:txBody>
          <a:bodyPr>
            <a:normAutofit/>
          </a:bodyPr>
          <a:lstStyle/>
          <a:p>
            <a:r>
              <a:rPr lang="ka-GE" dirty="0">
                <a:solidFill>
                  <a:schemeClr val="tx1"/>
                </a:solidFill>
              </a:rPr>
              <a:t>კითხვაზე, თუ რა არის მუშაობის პროცესში მათი მოტივაცია, ყველაზე ხშირი პასუხებია „გუნდურობა“, „ჯანსაღი გარემო“, „საუკეთესო კოლექტივი“ და „სტუდენტების წარმატება“. ეს მიუთითებს იმაზე, რომ კოლეჯში ჩამოყალიბებულია „ჰარმონიული ურთიერთობების“ კულტურა, რაც პერსონალის კმაყოფილების მთავარი წყაროა</a:t>
            </a:r>
            <a:r>
              <a:rPr lang="ka-GE" dirty="0" smtClean="0">
                <a:solidFill>
                  <a:schemeClr val="tx1"/>
                </a:solidFill>
              </a:rPr>
              <a:t>.</a:t>
            </a:r>
          </a:p>
          <a:p>
            <a:r>
              <a:rPr lang="ka-GE" dirty="0">
                <a:solidFill>
                  <a:schemeClr val="tx1"/>
                </a:solidFill>
              </a:rPr>
              <a:t>გამოწვევების ნაწილში რესპონდენტთა უმრავლესობა (10 ადამიანი) აცხადებს, რომ პრობლემები არ აქვს. მხოლოდ მენეჯერი აღნიშნავს „ყოველდღიურ სიახლეებს ახალ პოზიციასთან დაკავშირებით“, რაც ბუნებრივი ადაპტაციის პროცესია. </a:t>
            </a:r>
            <a:r>
              <a:rPr lang="en-US" dirty="0">
                <a:solidFill>
                  <a:schemeClr val="tx1"/>
                </a:solidFill>
              </a:rPr>
              <a:t>IT </a:t>
            </a:r>
            <a:r>
              <a:rPr lang="ka-GE" dirty="0">
                <a:solidFill>
                  <a:schemeClr val="tx1"/>
                </a:solidFill>
              </a:rPr>
              <a:t>სპეციალისტი კი გამოირჩევა პრაქტიკული მიდგომით: „გამოწვევების და პრობლემის აღმოჩენისთანავე ვცდილობ გადავჭრა</a:t>
            </a:r>
            <a:r>
              <a:rPr lang="ka-GE" dirty="0" smtClean="0">
                <a:solidFill>
                  <a:schemeClr val="tx1"/>
                </a:solidFill>
              </a:rPr>
              <a:t>“</a:t>
            </a:r>
          </a:p>
          <a:p>
            <a:endParaRPr lang="ka-GE" dirty="0">
              <a:solidFill>
                <a:schemeClr val="tx1"/>
              </a:solidFill>
            </a:endParaRPr>
          </a:p>
          <a:p>
            <a:r>
              <a:rPr lang="ka-GE" dirty="0">
                <a:solidFill>
                  <a:schemeClr val="tx1"/>
                </a:solidFill>
              </a:rPr>
              <a:t>ცვლილებების სურვილი მინიმალურია. რესპონდენტები თვლიან, რომ ადმინისტრაცია „გამართულად მუშაობს“. ერთადერთი კონკრეტული წინადადება </a:t>
            </a:r>
            <a:r>
              <a:rPr lang="ka-GE" dirty="0" smtClean="0">
                <a:solidFill>
                  <a:schemeClr val="tx1"/>
                </a:solidFill>
              </a:rPr>
              <a:t>გააჟღერა ერთ-ერთმა </a:t>
            </a:r>
            <a:r>
              <a:rPr lang="ka-GE" dirty="0">
                <a:solidFill>
                  <a:schemeClr val="tx1"/>
                </a:solidFill>
              </a:rPr>
              <a:t>მენეჯერმა, რომელიც „იზრუნებდა პერსონალის პროფესიულ განვითარებაზე“, თუმცა აქვე დასძინა, რომ ეს პროცესი ისედაც უწყვეტად მიმდინარეობს.</a:t>
            </a:r>
            <a:endParaRPr lang="en-US" dirty="0">
              <a:solidFill>
                <a:schemeClr val="tx1"/>
              </a:solidFill>
            </a:endParaRPr>
          </a:p>
        </p:txBody>
      </p:sp>
    </p:spTree>
    <p:extLst>
      <p:ext uri="{BB962C8B-B14F-4D97-AF65-F5344CB8AC3E}">
        <p14:creationId xmlns:p14="http://schemas.microsoft.com/office/powerpoint/2010/main" val="2028730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184" y="2210663"/>
            <a:ext cx="8534400" cy="1507067"/>
          </a:xfrm>
        </p:spPr>
        <p:txBody>
          <a:bodyPr>
            <a:normAutofit/>
          </a:bodyPr>
          <a:lstStyle/>
          <a:p>
            <a:pPr lvl="0" algn="ctr"/>
            <a:r>
              <a:rPr lang="ka-GE" sz="4400" b="1" dirty="0"/>
              <a:t>დასკვნა და რეკომენდაციები</a:t>
            </a:r>
            <a:endParaRPr lang="en-US" sz="4400" dirty="0"/>
          </a:p>
        </p:txBody>
      </p:sp>
    </p:spTree>
    <p:extLst>
      <p:ext uri="{BB962C8B-B14F-4D97-AF65-F5344CB8AC3E}">
        <p14:creationId xmlns:p14="http://schemas.microsoft.com/office/powerpoint/2010/main" val="722549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2D1C3-C43A-7376-381E-3E3DC8710592}"/>
            </a:ext>
          </a:extLst>
        </p:cNvPr>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375776D-9D10-42BC-441C-AD4C4AB9BB82}"/>
              </a:ext>
            </a:extLst>
          </p:cNvPr>
          <p:cNvGraphicFramePr/>
          <p:nvPr>
            <p:extLst>
              <p:ext uri="{D42A27DB-BD31-4B8C-83A1-F6EECF244321}">
                <p14:modId xmlns:p14="http://schemas.microsoft.com/office/powerpoint/2010/main" val="3987354233"/>
              </p:ext>
            </p:extLst>
          </p:nvPr>
        </p:nvGraphicFramePr>
        <p:xfrm>
          <a:off x="1372956" y="129188"/>
          <a:ext cx="9892268" cy="10643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05ACE9F5-F3DD-F821-FF08-3623213786E5}"/>
              </a:ext>
            </a:extLst>
          </p:cNvPr>
          <p:cNvSpPr>
            <a:spLocks noGrp="1"/>
          </p:cNvSpPr>
          <p:nvPr>
            <p:ph idx="1"/>
          </p:nvPr>
        </p:nvSpPr>
        <p:spPr>
          <a:xfrm>
            <a:off x="867747" y="325436"/>
            <a:ext cx="9349274" cy="6075363"/>
          </a:xfrm>
        </p:spPr>
        <p:txBody>
          <a:bodyPr>
            <a:normAutofit/>
          </a:bodyPr>
          <a:lstStyle/>
          <a:p>
            <a:pPr marL="0" marR="0" indent="0" algn="just">
              <a:lnSpc>
                <a:spcPct val="107000"/>
              </a:lnSpc>
              <a:spcAft>
                <a:spcPts val="800"/>
              </a:spcAft>
              <a:buNone/>
            </a:pPr>
            <a:r>
              <a:rPr lang="ka-GE" dirty="0">
                <a:solidFill>
                  <a:schemeClr val="tx1"/>
                </a:solidFill>
              </a:rPr>
              <a:t>კვლევის შედეგების ანალიზის საფუძველზე შეიძლება ითქვას, რომ მარნეულის კოლეჯში ორგანიზაციული კულტურა უმჯობესდება, რაც დასტურდება პერსონალის მაღალი ინფორმირებულობით დაწესებულების მისიაზე, ხედვასა და სტრატეგიულ მიზნებზე. თანამშრომლებს მკაფიოდ აქვთ გააზრებული საკუთარი როლი და ფუნქციები საერთო მიზნების მიღწევის პროცესში </a:t>
            </a:r>
            <a:r>
              <a:rPr lang="ka-GE" dirty="0" smtClean="0">
                <a:solidFill>
                  <a:schemeClr val="tx1"/>
                </a:solidFill>
              </a:rPr>
              <a:t>;</a:t>
            </a:r>
          </a:p>
          <a:p>
            <a:pPr marL="0" marR="0" indent="0" algn="just">
              <a:lnSpc>
                <a:spcPct val="107000"/>
              </a:lnSpc>
              <a:spcAft>
                <a:spcPts val="800"/>
              </a:spcAft>
              <a:buNone/>
            </a:pPr>
            <a:endParaRPr lang="ka-GE" sz="2000" dirty="0">
              <a:solidFill>
                <a:schemeClr val="tx1"/>
              </a:solidFill>
              <a:effectLst/>
              <a:ea typeface="Calibri" panose="020F0502020204030204" pitchFamily="34" charset="0"/>
              <a:cs typeface="Times New Roman" panose="02020603050405020304" pitchFamily="18" charset="0"/>
            </a:endParaRPr>
          </a:p>
          <a:p>
            <a:pPr marL="0" marR="0" indent="0" algn="just">
              <a:lnSpc>
                <a:spcPct val="107000"/>
              </a:lnSpc>
              <a:spcAft>
                <a:spcPts val="800"/>
              </a:spcAft>
              <a:buNone/>
            </a:pPr>
            <a:r>
              <a:rPr lang="ka-GE" dirty="0">
                <a:solidFill>
                  <a:schemeClr val="tx1"/>
                </a:solidFill>
              </a:rPr>
              <a:t>დაწესებულებაში არსებული ფსიქოლოგიური განწყობა ცალსახად პოზიტიურია; მართვის სტილი ეფუძნება გუნდურობისა და მონაწილეობითობის პრინციპებს, რაც თანამშრომელთა მოტივაციის ამაღლებას უწყობს ხელს. ინფრასტრუქტურული უზრუნველყოფა, </a:t>
            </a:r>
            <a:r>
              <a:rPr lang="en-US" dirty="0">
                <a:solidFill>
                  <a:schemeClr val="tx1"/>
                </a:solidFill>
              </a:rPr>
              <a:t>IT </a:t>
            </a:r>
            <a:r>
              <a:rPr lang="ka-GE" dirty="0">
                <a:solidFill>
                  <a:schemeClr val="tx1"/>
                </a:solidFill>
              </a:rPr>
              <a:t>მომსახურება, უსაფრთხოების ნორმები, ჰიგიენური პირობები პერსონალის მიერ მაქსიმალური ქულით ფასდება, რაც ქმნის კომფორტულ და სტაბილურ სამუშაო გარემოს. </a:t>
            </a:r>
            <a:endParaRPr lang="en-US"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51639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AD7E1-169E-EDD6-60D3-81B92B72FA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F82539-C0F1-DF25-1F66-F8AE98FA769D}"/>
              </a:ext>
            </a:extLst>
          </p:cNvPr>
          <p:cNvSpPr>
            <a:spLocks noGrp="1"/>
          </p:cNvSpPr>
          <p:nvPr>
            <p:ph idx="1"/>
          </p:nvPr>
        </p:nvSpPr>
        <p:spPr>
          <a:xfrm>
            <a:off x="520816" y="177282"/>
            <a:ext cx="11086465" cy="6680717"/>
          </a:xfrm>
        </p:spPr>
        <p:txBody>
          <a:bodyPr>
            <a:normAutofit fontScale="92500" lnSpcReduction="20000"/>
          </a:bodyPr>
          <a:lstStyle/>
          <a:p>
            <a:pPr marL="0" marR="0" indent="0" algn="just">
              <a:lnSpc>
                <a:spcPct val="107000"/>
              </a:lnSpc>
              <a:spcAft>
                <a:spcPts val="800"/>
              </a:spcAft>
              <a:buNone/>
            </a:pPr>
            <a:r>
              <a:rPr lang="ka-GE" dirty="0" smtClean="0">
                <a:solidFill>
                  <a:schemeClr val="tx1"/>
                </a:solidFill>
              </a:rPr>
              <a:t>მიუხედავად </a:t>
            </a:r>
            <a:r>
              <a:rPr lang="ka-GE" dirty="0">
                <a:solidFill>
                  <a:schemeClr val="tx1"/>
                </a:solidFill>
              </a:rPr>
              <a:t>ზოგადი კმაყოფილებისა, ანალიზი ავლენს გარკვეულ ასპექტებს, რომლებიც ყურადღებას მოითხოვს: </a:t>
            </a:r>
            <a:endParaRPr lang="ka-GE" dirty="0" smtClean="0">
              <a:solidFill>
                <a:schemeClr val="tx1"/>
              </a:solidFill>
            </a:endParaRPr>
          </a:p>
          <a:p>
            <a:r>
              <a:rPr lang="ka-GE" dirty="0">
                <a:solidFill>
                  <a:schemeClr val="tx1"/>
                </a:solidFill>
              </a:rPr>
              <a:t>პრაქტიკული უსაფრთხოების უნარების </a:t>
            </a:r>
            <a:r>
              <a:rPr lang="ka-GE" dirty="0" smtClean="0">
                <a:solidFill>
                  <a:schemeClr val="tx1"/>
                </a:solidFill>
              </a:rPr>
              <a:t>გაძლიერება: </a:t>
            </a:r>
            <a:r>
              <a:rPr lang="ka-GE" dirty="0" smtClean="0">
                <a:solidFill>
                  <a:schemeClr val="bg1"/>
                </a:solidFill>
              </a:rPr>
              <a:t>ადმინისტრაციული </a:t>
            </a:r>
            <a:r>
              <a:rPr lang="ka-GE" dirty="0">
                <a:solidFill>
                  <a:schemeClr val="bg1"/>
                </a:solidFill>
              </a:rPr>
              <a:t>პერისონალის 33%-ს და 4 მასწავლებელს </a:t>
            </a:r>
            <a:r>
              <a:rPr lang="ka-GE" dirty="0" smtClean="0">
                <a:solidFill>
                  <a:schemeClr val="bg1"/>
                </a:solidFill>
              </a:rPr>
              <a:t>სიმულაციურ </a:t>
            </a:r>
            <a:r>
              <a:rPr lang="ka-GE" dirty="0">
                <a:solidFill>
                  <a:schemeClr val="bg1"/>
                </a:solidFill>
              </a:rPr>
              <a:t>სწავლებებში </a:t>
            </a:r>
            <a:r>
              <a:rPr lang="ka-GE" dirty="0" smtClean="0">
                <a:solidFill>
                  <a:schemeClr val="bg1"/>
                </a:solidFill>
              </a:rPr>
              <a:t>არ მონაწილეობიდან გამომდინარე</a:t>
            </a:r>
            <a:r>
              <a:rPr lang="ka-GE" dirty="0">
                <a:solidFill>
                  <a:schemeClr val="bg1"/>
                </a:solidFill>
              </a:rPr>
              <a:t>, მიზანშეწონილია პერიოდულად დაგეგმილ პრაქტიკული წვრთნებში (ევაკუაცია, სახანძრო უსაფრთხოება) მოხდეს კოლეჯის ყველა თანამშრომლის მაქსიმალური ჩართულობა. </a:t>
            </a:r>
          </a:p>
          <a:p>
            <a:r>
              <a:rPr lang="ka-GE" dirty="0">
                <a:solidFill>
                  <a:schemeClr val="tx1"/>
                </a:solidFill>
              </a:rPr>
              <a:t>პროგრამული პრიორიტეტების გადახედვა: </a:t>
            </a:r>
            <a:r>
              <a:rPr lang="ka-GE" dirty="0">
                <a:solidFill>
                  <a:schemeClr val="bg1"/>
                </a:solidFill>
              </a:rPr>
              <a:t>გენდერული ბალანსის დაცვისთვის და კოლეჯის პოპულარიზაციის გაზრდისთვის სასურველია კოლეჯმა შეიმუშაოს ისეთი პროგრამები, როგორიცაა ელექტროობა, შედუღება და ს.ხ.ვ. </a:t>
            </a:r>
          </a:p>
          <a:p>
            <a:r>
              <a:rPr lang="ka-GE" dirty="0">
                <a:solidFill>
                  <a:schemeClr val="tx1"/>
                </a:solidFill>
              </a:rPr>
              <a:t>აკადემიური აქტივობების სტიმულირება: </a:t>
            </a:r>
            <a:r>
              <a:rPr lang="ka-GE" dirty="0">
                <a:solidFill>
                  <a:schemeClr val="bg1"/>
                </a:solidFill>
              </a:rPr>
              <a:t>დაიგეგმოს სტუდენტური კონფერენციები (მითუფრო აღნიშნული ღონისძიებების ორგანიზების გამოცდილება კოლეჯს უკვე აქვს) რაც გაზრდის სტუდენტთა ჩართულობას და ხელს შეუწყობს კოლეჯში სამეცნიერო-პრაქტიკული დისკუსიების განვითარებას. </a:t>
            </a:r>
            <a:endParaRPr lang="ka-GE" dirty="0" smtClean="0">
              <a:solidFill>
                <a:schemeClr val="bg1"/>
              </a:solidFill>
            </a:endParaRPr>
          </a:p>
          <a:p>
            <a:r>
              <a:rPr lang="ka-GE" dirty="0">
                <a:solidFill>
                  <a:schemeClr val="tx1"/>
                </a:solidFill>
              </a:rPr>
              <a:t>პრაქტიკული კომპონენტის გაძლიერება: </a:t>
            </a:r>
            <a:r>
              <a:rPr lang="ka-GE" dirty="0">
                <a:solidFill>
                  <a:schemeClr val="bg1"/>
                </a:solidFill>
              </a:rPr>
              <a:t>სასურველია გათვალისწინებული იქნას მასწავლებელთა ინიციატივები სტუდენტების საწარმოო ვიზიტებთან დაკავშირებით </a:t>
            </a:r>
            <a:r>
              <a:rPr lang="ka-GE" dirty="0" smtClean="0">
                <a:solidFill>
                  <a:schemeClr val="bg1"/>
                </a:solidFill>
              </a:rPr>
              <a:t> </a:t>
            </a:r>
            <a:r>
              <a:rPr lang="ka-GE" dirty="0">
                <a:solidFill>
                  <a:schemeClr val="bg1"/>
                </a:solidFill>
              </a:rPr>
              <a:t>(ფარმაცევტული საწარმოები, ლაბორატორიები), რაც დაეხმარება სტუდენტებს თეორიული ცოდნის რეალურ გარემოში აპრობაციაში. </a:t>
            </a:r>
          </a:p>
          <a:p>
            <a:r>
              <a:rPr lang="ka-GE" dirty="0">
                <a:solidFill>
                  <a:schemeClr val="tx1"/>
                </a:solidFill>
              </a:rPr>
              <a:t>სასწავლო მასალების მოდერნიზება: </a:t>
            </a:r>
            <a:r>
              <a:rPr lang="ka-GE" dirty="0">
                <a:solidFill>
                  <a:schemeClr val="bg1"/>
                </a:solidFill>
              </a:rPr>
              <a:t>ხელი შეეწყოს საფინანსო სერვისების პროგრამის მასწავლებლებს ახალი, ბაზრის თანამედროვე მოთხოვნებზე მორგებული სახელმძღვანელოს შემუშავებაში. </a:t>
            </a:r>
          </a:p>
          <a:p>
            <a:r>
              <a:rPr lang="ka-GE" dirty="0">
                <a:solidFill>
                  <a:schemeClr val="tx1"/>
                </a:solidFill>
              </a:rPr>
              <a:t>მატერიალური რესურსების წერტილოვანი განახლება: </a:t>
            </a:r>
            <a:r>
              <a:rPr lang="ka-GE" dirty="0">
                <a:solidFill>
                  <a:schemeClr val="bg1"/>
                </a:solidFill>
              </a:rPr>
              <a:t>პედაგოგთა მოთხოვნის შესაბამისად, უზრუნველყოფილ იქნას ფარმაციის პროგრამისთვის ახალი მიკროსკოპის შეძენა და გადაიხედოს მასაჟის თერაპიის მოდულის რესურსები, რათა ისინი სრულად შეესაბამებოდეს სწავლის შედეგებს. </a:t>
            </a:r>
            <a:endParaRPr lang="ka-GE" dirty="0" smtClean="0">
              <a:solidFill>
                <a:schemeClr val="bg1"/>
              </a:solidFill>
            </a:endParaRPr>
          </a:p>
          <a:p>
            <a:pPr marL="0" marR="0" indent="0" algn="just">
              <a:lnSpc>
                <a:spcPct val="107000"/>
              </a:lnSpc>
              <a:spcAft>
                <a:spcPts val="800"/>
              </a:spcAft>
              <a:buNone/>
            </a:pPr>
            <a:endParaRPr lang="ka-GE" sz="20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39444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677" y="3470294"/>
            <a:ext cx="9523478" cy="1507067"/>
          </a:xfrm>
        </p:spPr>
        <p:txBody>
          <a:bodyPr>
            <a:noAutofit/>
          </a:bodyPr>
          <a:lstStyle/>
          <a:p>
            <a:pPr algn="ctr"/>
            <a:r>
              <a:rPr lang="ka-GE" sz="5400" dirty="0"/>
              <a:t>მადლობა </a:t>
            </a:r>
            <a:r>
              <a:rPr lang="ka-GE" sz="5400" dirty="0" smtClean="0"/>
              <a:t>ყურადღებისთვის!</a:t>
            </a:r>
            <a:r>
              <a:rPr lang="en-US" sz="5400" dirty="0"/>
              <a:t/>
            </a:r>
            <a:br>
              <a:rPr lang="en-US" sz="5400" dirty="0"/>
            </a:br>
            <a:endParaRPr lang="en-US" sz="5400" dirty="0"/>
          </a:p>
        </p:txBody>
      </p:sp>
      <p:pic>
        <p:nvPicPr>
          <p:cNvPr id="4" name="Picture 2">
            <a:extLst>
              <a:ext uri="{FF2B5EF4-FFF2-40B4-BE49-F238E27FC236}">
                <a16:creationId xmlns:a16="http://schemas.microsoft.com/office/drawing/2014/main" id="{98327BA2-34B9-90D0-EC87-34F67755E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267" y="519836"/>
            <a:ext cx="5460245" cy="215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9982506"/>
      </p:ext>
    </p:extLst>
  </p:cSld>
  <p:clrMapOvr>
    <a:masterClrMapping/>
  </p:clrMapOvr>
</p:sld>
</file>

<file path=ppt/theme/theme1.xml><?xml version="1.0" encoding="utf-8"?>
<a:theme xmlns:a="http://schemas.openxmlformats.org/drawingml/2006/main" name="Sl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338</TotalTime>
  <Words>1420</Words>
  <Application>Microsoft Office PowerPoint</Application>
  <PresentationFormat>Widescreen</PresentationFormat>
  <Paragraphs>111</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Century Gothic</vt:lpstr>
      <vt:lpstr>Sylfaen</vt:lpstr>
      <vt:lpstr>Times New Roman</vt:lpstr>
      <vt:lpstr>Wingdings</vt:lpstr>
      <vt:lpstr>Wingdings 3</vt:lpstr>
      <vt:lpstr>Slice</vt:lpstr>
      <vt:lpstr>კვლევის ანგარიში მომზადებულია შპს მარნეულის კოლეჯის ხარისხის მართვის სამსახურის ხელმძღვანელის მიერ</vt:lpstr>
      <vt:lpstr>PowerPoint Presentation</vt:lpstr>
      <vt:lpstr>PowerPoint Presentation</vt:lpstr>
      <vt:lpstr>PowerPoint Presentation</vt:lpstr>
      <vt:lpstr>PowerPoint Presentation</vt:lpstr>
      <vt:lpstr>კვლევის მონაცემები    აკადემიური პერსონალი</vt:lpstr>
      <vt:lpstr>PowerPoint Presentation</vt:lpstr>
      <vt:lpstr>PowerPoint Presentation</vt:lpstr>
      <vt:lpstr>PowerPoint Presentation</vt:lpstr>
      <vt:lpstr>PowerPoint Presentation</vt:lpstr>
      <vt:lpstr> კვლევის მონაცემები   ადმინისტრაციული პერსონალი </vt:lpstr>
      <vt:lpstr>PowerPoint Presentation</vt:lpstr>
      <vt:lpstr>PowerPoint Presentation</vt:lpstr>
      <vt:lpstr>PowerPoint Presentation</vt:lpstr>
      <vt:lpstr>PowerPoint Presentation</vt:lpstr>
      <vt:lpstr>დასკვნა და რეკომენდაციები</vt:lpstr>
      <vt:lpstr>PowerPoint Presentation</vt:lpstr>
      <vt:lpstr>PowerPoint Presentation</vt:lpstr>
      <vt:lpstr>მადლობა ყურადღებისთვის!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კვლევის ანგარიში მომზადებულია შპს მარნეულის კოლეჯის ხარისხის მართვის სამსახურის ხელმძღვანელის მიერ</dc:title>
  <dc:creator>Emilia</dc:creator>
  <cp:lastModifiedBy>I_Tech</cp:lastModifiedBy>
  <cp:revision>31</cp:revision>
  <dcterms:created xsi:type="dcterms:W3CDTF">2025-03-13T11:24:22Z</dcterms:created>
  <dcterms:modified xsi:type="dcterms:W3CDTF">2026-07-07T10:38:35Z</dcterms:modified>
</cp:coreProperties>
</file>