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56" r:id="rId3"/>
    <p:sldId id="257" r:id="rId4"/>
    <p:sldId id="258" r:id="rId5"/>
    <p:sldId id="259" r:id="rId6"/>
    <p:sldId id="260"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7" autoAdjust="0"/>
  </p:normalViewPr>
  <p:slideViewPr>
    <p:cSldViewPr snapToGrid="0">
      <p:cViewPr varScale="1">
        <p:scale>
          <a:sx n="64" d="100"/>
          <a:sy n="64" d="100"/>
        </p:scale>
        <p:origin x="95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ka-GE"/>
              <a:t>თანამდებობრივი</a:t>
            </a:r>
            <a:r>
              <a:rPr lang="ka-GE" baseline="0"/>
              <a:t> პოზიცია</a:t>
            </a:r>
            <a:endParaRPr lang="ka-GE"/>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ka-GE"/>
        </a:p>
      </c:txPr>
    </c:title>
    <c:autoTitleDeleted val="0"/>
    <c:plotArea>
      <c:layout/>
      <c:pieChart>
        <c:varyColors val="1"/>
        <c:ser>
          <c:idx val="0"/>
          <c:order val="0"/>
          <c:tx>
            <c:strRef>
              <c:f>ფურცელი1!$B$1</c:f>
              <c:strCache>
                <c:ptCount val="1"/>
                <c:pt idx="0">
                  <c:v>53</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02B5-4CCB-89E0-5BB8D573D37A}"/>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02B5-4CCB-89E0-5BB8D573D37A}"/>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02B5-4CCB-89E0-5BB8D573D37A}"/>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02B5-4CCB-89E0-5BB8D573D37A}"/>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lt1"/>
                    </a:solidFill>
                    <a:latin typeface="Sylfaen" panose="010A0502050306030303" pitchFamily="18" charset="0"/>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ფურცელი1!$A$2:$A$5</c:f>
              <c:strCache>
                <c:ptCount val="3"/>
                <c:pt idx="0">
                  <c:v>მენეჯერი</c:v>
                </c:pt>
                <c:pt idx="1">
                  <c:v> მფლობელი</c:v>
                </c:pt>
                <c:pt idx="2">
                  <c:v> სხვა</c:v>
                </c:pt>
              </c:strCache>
            </c:strRef>
          </c:cat>
          <c:val>
            <c:numRef>
              <c:f>ფურცელი1!$B$2:$B$5</c:f>
              <c:numCache>
                <c:formatCode>General</c:formatCode>
                <c:ptCount val="4"/>
                <c:pt idx="0">
                  <c:v>45</c:v>
                </c:pt>
                <c:pt idx="1">
                  <c:v>53</c:v>
                </c:pt>
                <c:pt idx="2">
                  <c:v>2</c:v>
                </c:pt>
              </c:numCache>
            </c:numRef>
          </c:val>
          <c:extLst>
            <c:ext xmlns:c16="http://schemas.microsoft.com/office/drawing/2014/chart" uri="{C3380CC4-5D6E-409C-BE32-E72D297353CC}">
              <c16:uniqueId val="{00000008-02B5-4CCB-89E0-5BB8D573D37A}"/>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400" b="0" i="0" u="none" strike="noStrike" kern="1200" baseline="0">
              <a:solidFill>
                <a:schemeClr val="dk1">
                  <a:lumMod val="75000"/>
                  <a:lumOff val="25000"/>
                </a:schemeClr>
              </a:solidFill>
              <a:latin typeface="Sylfaen" panose="010A0502050306030303" pitchFamily="18"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315E-4BD6-B033-53EE2379E294}"/>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315E-4BD6-B033-53EE2379E294}"/>
              </c:ext>
            </c:extLst>
          </c:dPt>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Sylfaen" panose="010A0502050306030303" pitchFamily="18" charset="0"/>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დიახ</c:v>
                </c:pt>
                <c:pt idx="1">
                  <c:v>არა</c:v>
                </c:pt>
              </c:strCache>
            </c:strRef>
          </c:cat>
          <c:val>
            <c:numRef>
              <c:f>Sheet1!$B$2:$B$3</c:f>
              <c:numCache>
                <c:formatCode>0%</c:formatCode>
                <c:ptCount val="2"/>
                <c:pt idx="0">
                  <c:v>0.47</c:v>
                </c:pt>
                <c:pt idx="1">
                  <c:v>0.53</c:v>
                </c:pt>
              </c:numCache>
            </c:numRef>
          </c:val>
          <c:extLst>
            <c:ext xmlns:c16="http://schemas.microsoft.com/office/drawing/2014/chart" uri="{C3380CC4-5D6E-409C-BE32-E72D297353CC}">
              <c16:uniqueId val="{00000004-315E-4BD6-B033-53EE2379E294}"/>
            </c:ext>
          </c:extLst>
        </c:ser>
        <c:dLbls>
          <c:showLegendKey val="0"/>
          <c:showVal val="0"/>
          <c:showCatName val="0"/>
          <c:showSerName val="0"/>
          <c:showPercent val="0"/>
          <c:showBubbleSize val="0"/>
          <c:showLeaderLines val="1"/>
        </c:dLbls>
        <c:firstSliceAng val="0"/>
      </c:pieChart>
      <c:spPr>
        <a:noFill/>
        <a:ln>
          <a:noFill/>
        </a:ln>
        <a:effectLst/>
      </c:spPr>
    </c:plotArea>
    <c:legend>
      <c:legendPos val="b"/>
      <c:legendEntry>
        <c:idx val="0"/>
        <c:txPr>
          <a:bodyPr rot="0" spcFirstLastPara="1" vertOverflow="ellipsis" vert="horz" wrap="square" anchor="ctr" anchorCtr="1"/>
          <a:lstStyle/>
          <a:p>
            <a:pPr>
              <a:defRPr sz="1800" b="0" i="0" u="none" strike="noStrike" kern="1200" baseline="0">
                <a:solidFill>
                  <a:schemeClr val="tx1"/>
                </a:solidFill>
                <a:latin typeface="Sylfaen" panose="010A0502050306030303" pitchFamily="18" charset="0"/>
                <a:ea typeface="+mn-ea"/>
                <a:cs typeface="+mn-cs"/>
              </a:defRPr>
            </a:pPr>
            <a:endParaRPr lang="en-US"/>
          </a:p>
        </c:txPr>
      </c:legendEntry>
      <c:legendEntry>
        <c:idx val="1"/>
        <c:txPr>
          <a:bodyPr rot="0" spcFirstLastPara="1" vertOverflow="ellipsis" vert="horz" wrap="square" anchor="ctr" anchorCtr="1"/>
          <a:lstStyle/>
          <a:p>
            <a:pPr>
              <a:defRPr sz="1800" b="0" i="0" u="none" strike="noStrike" kern="1200" baseline="0">
                <a:solidFill>
                  <a:schemeClr val="tx1"/>
                </a:solidFill>
                <a:latin typeface="Sylfaen" panose="010A0502050306030303" pitchFamily="18" charset="0"/>
                <a:ea typeface="+mn-ea"/>
                <a:cs typeface="+mn-cs"/>
              </a:defRPr>
            </a:pPr>
            <a:endParaRPr lang="en-US"/>
          </a:p>
        </c:txPr>
      </c:legendEntry>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ka-GE" sz="2000" dirty="0">
                <a:solidFill>
                  <a:schemeClr val="tx1"/>
                </a:solidFill>
              </a:rPr>
              <a:t>რომელი</a:t>
            </a:r>
            <a:r>
              <a:rPr lang="ka-GE" sz="2000" baseline="0" dirty="0">
                <a:solidFill>
                  <a:schemeClr val="tx1"/>
                </a:solidFill>
              </a:rPr>
              <a:t> სპეციალობის/კვალიფიკაციის კადრზე გექნებათ საჭიროება უახლოეს 3 წელში?</a:t>
            </a:r>
            <a:endParaRPr lang="en-US" sz="2000" dirty="0">
              <a:solidFill>
                <a:schemeClr val="tx1"/>
              </a:solidFill>
            </a:endParaRPr>
          </a:p>
        </c:rich>
      </c:tx>
      <c:layout>
        <c:manualLayout>
          <c:xMode val="edge"/>
          <c:yMode val="edge"/>
          <c:x val="0.19534868486266802"/>
          <c:y val="3.1746170232876014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1129-4264-847A-E1E5A36E868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1129-4264-847A-E1E5A36E868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1129-4264-847A-E1E5A36E868D}"/>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1129-4264-847A-E1E5A36E868D}"/>
              </c:ext>
            </c:extLst>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Sylfaen" panose="010A0502050306030303" pitchFamily="18" charset="0"/>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სსსმ</c:v>
                </c:pt>
                <c:pt idx="1">
                  <c:v>აღმზრდელი</c:v>
                </c:pt>
                <c:pt idx="2">
                  <c:v>მეტყველების თერაპევტი</c:v>
                </c:pt>
                <c:pt idx="3">
                  <c:v>ძიძა</c:v>
                </c:pt>
              </c:strCache>
            </c:strRef>
          </c:cat>
          <c:val>
            <c:numRef>
              <c:f>Sheet1!$B$2:$B$5</c:f>
              <c:numCache>
                <c:formatCode>0%</c:formatCode>
                <c:ptCount val="4"/>
                <c:pt idx="0">
                  <c:v>0.56000000000000005</c:v>
                </c:pt>
                <c:pt idx="1">
                  <c:v>0.22</c:v>
                </c:pt>
                <c:pt idx="2">
                  <c:v>0.12</c:v>
                </c:pt>
                <c:pt idx="3">
                  <c:v>0.1</c:v>
                </c:pt>
              </c:numCache>
            </c:numRef>
          </c:val>
          <c:extLst>
            <c:ext xmlns:c16="http://schemas.microsoft.com/office/drawing/2014/chart" uri="{C3380CC4-5D6E-409C-BE32-E72D297353CC}">
              <c16:uniqueId val="{00000008-1129-4264-847A-E1E5A36E868D}"/>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Sylfaen" panose="010A0502050306030303" pitchFamily="18"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986076247330771"/>
          <c:y val="0.14783195388822251"/>
          <c:w val="0.53240740740740744"/>
          <c:h val="0.91269841269841268"/>
        </c:manualLayout>
      </c:layout>
      <c:pieChart>
        <c:varyColors val="1"/>
        <c:ser>
          <c:idx val="0"/>
          <c:order val="0"/>
          <c:tx>
            <c:strRef>
              <c:f>ფურცელი1!$B$1</c:f>
              <c:strCache>
                <c:ptCount val="1"/>
                <c:pt idx="0">
                  <c:v>სვეტი1</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CA76-498C-8582-810C3FE3DE17}"/>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CA76-498C-8582-810C3FE3DE17}"/>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CA76-498C-8582-810C3FE3DE17}"/>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CA76-498C-8582-810C3FE3DE17}"/>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lt1"/>
                    </a:solidFill>
                    <a:latin typeface="Sylfaen" panose="010A0502050306030303" pitchFamily="18" charset="0"/>
                    <a:ea typeface="+mn-ea"/>
                    <a:cs typeface="Arial" panose="020B0604020202020204" pitchFamily="34" charset="0"/>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ფურცელი1!$A$2:$A$5</c:f>
              <c:strCache>
                <c:ptCount val="4"/>
                <c:pt idx="0">
                  <c:v>კონდიტერი</c:v>
                </c:pt>
                <c:pt idx="1">
                  <c:v>კულინარი</c:v>
                </c:pt>
                <c:pt idx="2">
                  <c:v>შეფ-მზარეული</c:v>
                </c:pt>
                <c:pt idx="3">
                  <c:v>მიმტანი</c:v>
                </c:pt>
              </c:strCache>
            </c:strRef>
          </c:cat>
          <c:val>
            <c:numRef>
              <c:f>ფურცელი1!$B$2:$B$5</c:f>
              <c:numCache>
                <c:formatCode>General</c:formatCode>
                <c:ptCount val="4"/>
                <c:pt idx="0">
                  <c:v>50</c:v>
                </c:pt>
                <c:pt idx="1">
                  <c:v>20</c:v>
                </c:pt>
                <c:pt idx="2">
                  <c:v>20</c:v>
                </c:pt>
                <c:pt idx="3">
                  <c:v>10</c:v>
                </c:pt>
              </c:numCache>
            </c:numRef>
          </c:val>
          <c:extLst>
            <c:ext xmlns:c16="http://schemas.microsoft.com/office/drawing/2014/chart" uri="{C3380CC4-5D6E-409C-BE32-E72D297353CC}">
              <c16:uniqueId val="{00000008-CA76-498C-8582-810C3FE3DE17}"/>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400" b="0" i="0" u="none" strike="noStrike" kern="1200" baseline="0">
              <a:solidFill>
                <a:schemeClr val="tx1"/>
              </a:solidFill>
              <a:latin typeface="Sylfaen" panose="010A0502050306030303" pitchFamily="18"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overlay val="0"/>
      <c:spPr>
        <a:noFill/>
        <a:ln>
          <a:noFill/>
        </a:ln>
        <a:effectLst/>
      </c:spPr>
      <c:txPr>
        <a:bodyPr rot="0" spcFirstLastPara="1" vertOverflow="ellipsis" vert="horz" wrap="square" anchor="ctr" anchorCtr="1"/>
        <a:lstStyle/>
        <a:p>
          <a:pPr>
            <a:defRPr sz="24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manualLayout>
          <c:layoutTarget val="inner"/>
          <c:xMode val="edge"/>
          <c:yMode val="edge"/>
          <c:x val="0.10928044074526264"/>
          <c:y val="0.11611519022910417"/>
          <c:w val="0.63536801485384586"/>
          <c:h val="0.84394841151740574"/>
        </c:manualLayout>
      </c:layout>
      <c:pieChart>
        <c:varyColors val="1"/>
        <c:ser>
          <c:idx val="0"/>
          <c:order val="0"/>
          <c:tx>
            <c:strRef>
              <c:f>ფურცელი1!$B$1</c:f>
              <c:strCache>
                <c:ptCount val="1"/>
                <c:pt idx="0">
                  <c:v>მოთხოვნადი პროფესიები</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C869-43DC-89E0-5724B549EBA5}"/>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C869-43DC-89E0-5724B549EBA5}"/>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C869-43DC-89E0-5724B549EBA5}"/>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C869-43DC-89E0-5724B549EBA5}"/>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lt1"/>
                    </a:solidFill>
                    <a:latin typeface="Sylfaen" panose="010A0502050306030303" pitchFamily="18" charset="0"/>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ფურცელი1!$A$2:$A$5</c:f>
              <c:strCache>
                <c:ptCount val="4"/>
                <c:pt idx="0">
                  <c:v>მოლარე</c:v>
                </c:pt>
                <c:pt idx="1">
                  <c:v>კონსულტანტი</c:v>
                </c:pt>
                <c:pt idx="2">
                  <c:v>მოლარე-პერატორი</c:v>
                </c:pt>
                <c:pt idx="3">
                  <c:v>მითერი</c:v>
                </c:pt>
              </c:strCache>
            </c:strRef>
          </c:cat>
          <c:val>
            <c:numRef>
              <c:f>ფურცელი1!$B$2:$B$5</c:f>
              <c:numCache>
                <c:formatCode>General</c:formatCode>
                <c:ptCount val="4"/>
                <c:pt idx="0">
                  <c:v>40</c:v>
                </c:pt>
                <c:pt idx="1">
                  <c:v>40</c:v>
                </c:pt>
                <c:pt idx="2">
                  <c:v>10</c:v>
                </c:pt>
                <c:pt idx="3">
                  <c:v>10</c:v>
                </c:pt>
              </c:numCache>
            </c:numRef>
          </c:val>
          <c:extLst>
            <c:ext xmlns:c16="http://schemas.microsoft.com/office/drawing/2014/chart" uri="{C3380CC4-5D6E-409C-BE32-E72D297353CC}">
              <c16:uniqueId val="{00000008-C869-43DC-89E0-5724B549EBA5}"/>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74457526239041638"/>
          <c:y val="0.42367221790984588"/>
          <c:w val="0.2436577626286125"/>
          <c:h val="0.37083566180341448"/>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400" b="0" i="0" u="none" strike="noStrike" kern="1200" baseline="0">
              <a:solidFill>
                <a:schemeClr val="dk1">
                  <a:lumMod val="75000"/>
                  <a:lumOff val="25000"/>
                </a:schemeClr>
              </a:solidFill>
              <a:latin typeface="Sylfaen" panose="010A0502050306030303" pitchFamily="18"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ka-GE"/>
              <a:t> ძირითადად რომელ პოზიციებზე გაქვთ ხოლმე ახალი კადრის საჭიროება?</a:t>
            </a:r>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barChart>
        <c:barDir val="col"/>
        <c:grouping val="clustered"/>
        <c:varyColors val="0"/>
        <c:ser>
          <c:idx val="0"/>
          <c:order val="0"/>
          <c:tx>
            <c:strRef>
              <c:f>ფურცელი1!$B$1</c:f>
              <c:strCache>
                <c:ptCount val="1"/>
                <c:pt idx="0">
                  <c:v>1 სერია</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lt1"/>
                    </a:solidFill>
                    <a:latin typeface="Sylfaen" panose="010A0502050306030303" pitchFamily="18"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ფურცელი1!$A$2:$A$5</c:f>
              <c:strCache>
                <c:ptCount val="4"/>
                <c:pt idx="0">
                  <c:v>ექთანი</c:v>
                </c:pt>
                <c:pt idx="1">
                  <c:v>ექთნის დამხმარე</c:v>
                </c:pt>
                <c:pt idx="2">
                  <c:v>მასაჟისტი</c:v>
                </c:pt>
                <c:pt idx="3">
                  <c:v>ლაბორანტი</c:v>
                </c:pt>
              </c:strCache>
            </c:strRef>
          </c:cat>
          <c:val>
            <c:numRef>
              <c:f>ფურცელი1!$B$2:$B$5</c:f>
              <c:numCache>
                <c:formatCode>General</c:formatCode>
                <c:ptCount val="4"/>
                <c:pt idx="0">
                  <c:v>50</c:v>
                </c:pt>
                <c:pt idx="1">
                  <c:v>20</c:v>
                </c:pt>
                <c:pt idx="2">
                  <c:v>25</c:v>
                </c:pt>
                <c:pt idx="3">
                  <c:v>5</c:v>
                </c:pt>
              </c:numCache>
            </c:numRef>
          </c:val>
          <c:extLst>
            <c:ext xmlns:c16="http://schemas.microsoft.com/office/drawing/2014/chart" uri="{C3380CC4-5D6E-409C-BE32-E72D297353CC}">
              <c16:uniqueId val="{00000000-3A52-4DC7-9951-D189C7F7DBBC}"/>
            </c:ext>
          </c:extLst>
        </c:ser>
        <c:ser>
          <c:idx val="1"/>
          <c:order val="1"/>
          <c:tx>
            <c:strRef>
              <c:f>ფურცელი1!$C$1</c:f>
              <c:strCache>
                <c:ptCount val="1"/>
                <c:pt idx="0">
                  <c:v>სვეტი1</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ფურცელი1!$A$2:$A$5</c:f>
              <c:strCache>
                <c:ptCount val="4"/>
                <c:pt idx="0">
                  <c:v>ექთანი</c:v>
                </c:pt>
                <c:pt idx="1">
                  <c:v>ექთნის დამხმარე</c:v>
                </c:pt>
                <c:pt idx="2">
                  <c:v>მასაჟისტი</c:v>
                </c:pt>
                <c:pt idx="3">
                  <c:v>ლაბორანტი</c:v>
                </c:pt>
              </c:strCache>
            </c:strRef>
          </c:cat>
          <c:val>
            <c:numRef>
              <c:f>ფურცელი1!$C$2:$C$5</c:f>
              <c:numCache>
                <c:formatCode>General</c:formatCode>
                <c:ptCount val="4"/>
              </c:numCache>
            </c:numRef>
          </c:val>
          <c:extLst>
            <c:ext xmlns:c16="http://schemas.microsoft.com/office/drawing/2014/chart" uri="{C3380CC4-5D6E-409C-BE32-E72D297353CC}">
              <c16:uniqueId val="{00000001-3A52-4DC7-9951-D189C7F7DBBC}"/>
            </c:ext>
          </c:extLst>
        </c:ser>
        <c:ser>
          <c:idx val="2"/>
          <c:order val="2"/>
          <c:tx>
            <c:strRef>
              <c:f>ფურცელი1!$D$1</c:f>
              <c:strCache>
                <c:ptCount val="1"/>
                <c:pt idx="0">
                  <c:v>სვეტი2</c:v>
                </c:pt>
              </c:strCache>
            </c:strRef>
          </c:tx>
          <c:spPr>
            <a:solidFill>
              <a:schemeClr val="accent3">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ფურცელი1!$A$2:$A$5</c:f>
              <c:strCache>
                <c:ptCount val="4"/>
                <c:pt idx="0">
                  <c:v>ექთანი</c:v>
                </c:pt>
                <c:pt idx="1">
                  <c:v>ექთნის დამხმარე</c:v>
                </c:pt>
                <c:pt idx="2">
                  <c:v>მასაჟისტი</c:v>
                </c:pt>
                <c:pt idx="3">
                  <c:v>ლაბორანტი</c:v>
                </c:pt>
              </c:strCache>
            </c:strRef>
          </c:cat>
          <c:val>
            <c:numRef>
              <c:f>ფურცელი1!$D$2:$D$5</c:f>
              <c:numCache>
                <c:formatCode>General</c:formatCode>
                <c:ptCount val="4"/>
              </c:numCache>
            </c:numRef>
          </c:val>
          <c:extLst>
            <c:ext xmlns:c16="http://schemas.microsoft.com/office/drawing/2014/chart" uri="{C3380CC4-5D6E-409C-BE32-E72D297353CC}">
              <c16:uniqueId val="{00000002-3A52-4DC7-9951-D189C7F7DBBC}"/>
            </c:ext>
          </c:extLst>
        </c:ser>
        <c:dLbls>
          <c:dLblPos val="inEnd"/>
          <c:showLegendKey val="0"/>
          <c:showVal val="1"/>
          <c:showCatName val="0"/>
          <c:showSerName val="0"/>
          <c:showPercent val="0"/>
          <c:showBubbleSize val="0"/>
        </c:dLbls>
        <c:gapWidth val="65"/>
        <c:axId val="419717791"/>
        <c:axId val="419714911"/>
      </c:barChart>
      <c:catAx>
        <c:axId val="419717791"/>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600" b="0" i="0" u="none" strike="noStrike" kern="1200" cap="all" baseline="0">
                <a:solidFill>
                  <a:schemeClr val="dk1">
                    <a:lumMod val="75000"/>
                    <a:lumOff val="25000"/>
                  </a:schemeClr>
                </a:solidFill>
                <a:latin typeface="Sylfaen" panose="010A0502050306030303" pitchFamily="18" charset="0"/>
                <a:ea typeface="+mn-ea"/>
                <a:cs typeface="+mn-cs"/>
              </a:defRPr>
            </a:pPr>
            <a:endParaRPr lang="en-US"/>
          </a:p>
        </c:txPr>
        <c:crossAx val="419714911"/>
        <c:crosses val="autoZero"/>
        <c:auto val="1"/>
        <c:lblAlgn val="ctr"/>
        <c:lblOffset val="100"/>
        <c:noMultiLvlLbl val="0"/>
      </c:catAx>
      <c:valAx>
        <c:axId val="419714911"/>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none"/>
        <c:minorTickMark val="none"/>
        <c:tickLblPos val="nextTo"/>
        <c:crossAx val="41971779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solidFill>
                <a:latin typeface="Sylfaen" panose="010A0502050306030303" pitchFamily="18" charset="0"/>
                <a:ea typeface="+mn-ea"/>
                <a:cs typeface="+mn-cs"/>
              </a:defRPr>
            </a:pPr>
            <a:r>
              <a:rPr lang="ka-GE">
                <a:solidFill>
                  <a:schemeClr val="tx1"/>
                </a:solidFill>
                <a:latin typeface="Sylfaen" panose="010A0502050306030303" pitchFamily="18" charset="0"/>
              </a:rPr>
              <a:t>როგორ ფიქრობთ, თქვენს ორგანიზაციაში დასაქმებული კადრი ხომ არ საჭიროებს გარკვეული მიმართულებით მომზადება/გადამზადებას?</a:t>
            </a:r>
            <a:endParaRPr lang="en-US">
              <a:solidFill>
                <a:schemeClr val="tx1"/>
              </a:solidFill>
              <a:latin typeface="Sylfaen" panose="010A0502050306030303" pitchFamily="18" charset="0"/>
            </a:endParaRPr>
          </a:p>
        </c:rich>
      </c:tx>
      <c:layout>
        <c:manualLayout>
          <c:xMode val="edge"/>
          <c:yMode val="edge"/>
          <c:x val="0.13726714167426995"/>
          <c:y val="0"/>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Sylfaen" panose="010A0502050306030303" pitchFamily="18" charset="0"/>
              <a:ea typeface="+mn-ea"/>
              <a:cs typeface="+mn-cs"/>
            </a:defRPr>
          </a:pPr>
          <a:endParaRPr lang="en-US"/>
        </a:p>
      </c:txPr>
    </c:title>
    <c:autoTitleDeleted val="0"/>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AE2E-4532-AD98-04B631C0A64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AE2E-4532-AD98-04B631C0A64B}"/>
              </c:ext>
            </c:extLst>
          </c:dPt>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Sylfaen" panose="010A0502050306030303" pitchFamily="18" charset="0"/>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დიახ</c:v>
                </c:pt>
                <c:pt idx="1">
                  <c:v>არა</c:v>
                </c:pt>
              </c:strCache>
            </c:strRef>
          </c:cat>
          <c:val>
            <c:numRef>
              <c:f>Sheet1!$B$2:$B$3</c:f>
              <c:numCache>
                <c:formatCode>0.00%</c:formatCode>
                <c:ptCount val="2"/>
                <c:pt idx="0">
                  <c:v>0.63800000000000001</c:v>
                </c:pt>
                <c:pt idx="1">
                  <c:v>0.36199999999999999</c:v>
                </c:pt>
              </c:numCache>
            </c:numRef>
          </c:val>
          <c:extLst>
            <c:ext xmlns:c16="http://schemas.microsoft.com/office/drawing/2014/chart" uri="{C3380CC4-5D6E-409C-BE32-E72D297353CC}">
              <c16:uniqueId val="{00000004-AE2E-4532-AD98-04B631C0A64B}"/>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Sylfaen" panose="010A0502050306030303" pitchFamily="18"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D93D7E-BC87-4C72-8FA9-736D87E893DD}"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E7F42FA9-AA20-4A87-938A-6AAEEC268A1E}">
      <dgm:prSet phldrT="[Text]" custT="1"/>
      <dgm:spPr/>
      <dgm:t>
        <a:bodyPr/>
        <a:lstStyle/>
        <a:p>
          <a:r>
            <a:rPr lang="ka-GE" sz="2000" dirty="0"/>
            <a:t>1</a:t>
          </a:r>
          <a:endParaRPr lang="en-US" sz="2000" dirty="0"/>
        </a:p>
      </dgm:t>
    </dgm:pt>
    <dgm:pt modelId="{E20754CB-7866-4995-8DAC-4C6F36665139}" type="parTrans" cxnId="{F5E162F0-22C4-4B82-814B-CD0629E2B052}">
      <dgm:prSet/>
      <dgm:spPr/>
      <dgm:t>
        <a:bodyPr/>
        <a:lstStyle/>
        <a:p>
          <a:endParaRPr lang="en-US"/>
        </a:p>
      </dgm:t>
    </dgm:pt>
    <dgm:pt modelId="{8D879EF3-8CC1-420C-8CF7-F090495DCE39}" type="sibTrans" cxnId="{F5E162F0-22C4-4B82-814B-CD0629E2B052}">
      <dgm:prSet/>
      <dgm:spPr/>
      <dgm:t>
        <a:bodyPr/>
        <a:lstStyle/>
        <a:p>
          <a:endParaRPr lang="en-US"/>
        </a:p>
      </dgm:t>
    </dgm:pt>
    <dgm:pt modelId="{BD561833-99F1-4BB1-AA8B-D0C94066FA0B}">
      <dgm:prSet phldrT="[Text]" custT="1"/>
      <dgm:spPr/>
      <dgm:t>
        <a:bodyPr/>
        <a:lstStyle/>
        <a:p>
          <a:pPr>
            <a:buNone/>
          </a:pPr>
          <a:r>
            <a:rPr lang="ka-GE" sz="2800" dirty="0">
              <a:effectLst/>
              <a:latin typeface="Sylfaen" panose="010A0502050306030303" pitchFamily="18" charset="0"/>
              <a:ea typeface="Times New Roman" panose="02020603050405020304" pitchFamily="18" charset="0"/>
              <a:cs typeface="Sylfaen" panose="010A0502050306030303" pitchFamily="18" charset="0"/>
            </a:rPr>
            <a:t>საკვლევი საკითხი და მისი აქტუალობა </a:t>
          </a:r>
          <a:endParaRPr lang="en-US" sz="2800" dirty="0"/>
        </a:p>
      </dgm:t>
    </dgm:pt>
    <dgm:pt modelId="{FA1693E9-680A-4CEC-B90A-5992079A884C}" type="parTrans" cxnId="{2EE4A371-55AC-4523-A96B-EC47197C7809}">
      <dgm:prSet/>
      <dgm:spPr/>
      <dgm:t>
        <a:bodyPr/>
        <a:lstStyle/>
        <a:p>
          <a:endParaRPr lang="en-US"/>
        </a:p>
      </dgm:t>
    </dgm:pt>
    <dgm:pt modelId="{FE3746F2-3017-4320-876E-5A134540D8F7}" type="sibTrans" cxnId="{2EE4A371-55AC-4523-A96B-EC47197C7809}">
      <dgm:prSet/>
      <dgm:spPr/>
      <dgm:t>
        <a:bodyPr/>
        <a:lstStyle/>
        <a:p>
          <a:endParaRPr lang="en-US"/>
        </a:p>
      </dgm:t>
    </dgm:pt>
    <dgm:pt modelId="{687193EE-D6CA-4946-B73B-355532D02B1D}">
      <dgm:prSet phldrT="[Text]" custT="1"/>
      <dgm:spPr/>
      <dgm:t>
        <a:bodyPr/>
        <a:lstStyle/>
        <a:p>
          <a:r>
            <a:rPr lang="ka-GE" sz="2000" dirty="0"/>
            <a:t>2</a:t>
          </a:r>
          <a:endParaRPr lang="en-US" sz="2000" dirty="0"/>
        </a:p>
      </dgm:t>
    </dgm:pt>
    <dgm:pt modelId="{60E5093F-D028-4088-8BAB-85905C86D818}" type="parTrans" cxnId="{B3D348BD-FF74-49C7-ABF4-D3F1B8FB5421}">
      <dgm:prSet/>
      <dgm:spPr/>
      <dgm:t>
        <a:bodyPr/>
        <a:lstStyle/>
        <a:p>
          <a:endParaRPr lang="en-US"/>
        </a:p>
      </dgm:t>
    </dgm:pt>
    <dgm:pt modelId="{AD5EE046-EB93-4B79-8ABF-D4376E7B160D}" type="sibTrans" cxnId="{B3D348BD-FF74-49C7-ABF4-D3F1B8FB5421}">
      <dgm:prSet/>
      <dgm:spPr/>
      <dgm:t>
        <a:bodyPr/>
        <a:lstStyle/>
        <a:p>
          <a:endParaRPr lang="en-US"/>
        </a:p>
      </dgm:t>
    </dgm:pt>
    <dgm:pt modelId="{2DA3C5FD-E4D7-49E4-9BF0-7D97C16B0270}">
      <dgm:prSet phldrT="[Text]" custT="1"/>
      <dgm:spPr/>
      <dgm:t>
        <a:bodyPr/>
        <a:lstStyle/>
        <a:p>
          <a:pPr>
            <a:buNone/>
          </a:pPr>
          <a:r>
            <a:rPr lang="ka-GE" sz="2800" dirty="0">
              <a:effectLst/>
              <a:latin typeface="Sylfaen" panose="010A0502050306030303" pitchFamily="18" charset="0"/>
              <a:ea typeface="Times New Roman" panose="02020603050405020304" pitchFamily="18" charset="0"/>
              <a:cs typeface="Sylfaen" panose="010A0502050306030303" pitchFamily="18" charset="0"/>
            </a:rPr>
            <a:t>კვლევის მიზანი და ამოცანები </a:t>
          </a:r>
          <a:endParaRPr lang="en-US" sz="2800" dirty="0"/>
        </a:p>
      </dgm:t>
    </dgm:pt>
    <dgm:pt modelId="{B7E03E9F-63E0-4A17-B9E2-4FC885E7FEE8}" type="parTrans" cxnId="{252C49DE-0DBD-44F9-93B8-B36A209A570C}">
      <dgm:prSet/>
      <dgm:spPr/>
      <dgm:t>
        <a:bodyPr/>
        <a:lstStyle/>
        <a:p>
          <a:endParaRPr lang="en-US"/>
        </a:p>
      </dgm:t>
    </dgm:pt>
    <dgm:pt modelId="{45662ABA-8350-46B1-A8BF-B4E4B986655D}" type="sibTrans" cxnId="{252C49DE-0DBD-44F9-93B8-B36A209A570C}">
      <dgm:prSet/>
      <dgm:spPr/>
      <dgm:t>
        <a:bodyPr/>
        <a:lstStyle/>
        <a:p>
          <a:endParaRPr lang="en-US"/>
        </a:p>
      </dgm:t>
    </dgm:pt>
    <dgm:pt modelId="{78CAE1D6-40C4-4252-8BC5-3848524A2A56}">
      <dgm:prSet phldrT="[Text]" custT="1"/>
      <dgm:spPr/>
      <dgm:t>
        <a:bodyPr/>
        <a:lstStyle/>
        <a:p>
          <a:r>
            <a:rPr lang="ka-GE" sz="2000" dirty="0"/>
            <a:t>3</a:t>
          </a:r>
          <a:endParaRPr lang="en-US" sz="2000" dirty="0"/>
        </a:p>
      </dgm:t>
    </dgm:pt>
    <dgm:pt modelId="{1823558D-6B40-4343-A993-8E6A64A3F124}" type="parTrans" cxnId="{0B4AC75C-F351-4CCF-80C9-51578B822528}">
      <dgm:prSet/>
      <dgm:spPr/>
      <dgm:t>
        <a:bodyPr/>
        <a:lstStyle/>
        <a:p>
          <a:endParaRPr lang="en-US"/>
        </a:p>
      </dgm:t>
    </dgm:pt>
    <dgm:pt modelId="{C7EFC87A-54EF-449B-BE8D-8ADECB3B263F}" type="sibTrans" cxnId="{0B4AC75C-F351-4CCF-80C9-51578B822528}">
      <dgm:prSet/>
      <dgm:spPr/>
      <dgm:t>
        <a:bodyPr/>
        <a:lstStyle/>
        <a:p>
          <a:endParaRPr lang="en-US"/>
        </a:p>
      </dgm:t>
    </dgm:pt>
    <dgm:pt modelId="{029A6952-2D83-4B72-88A1-60294950B0D2}">
      <dgm:prSet phldrT="[Text]" custT="1"/>
      <dgm:spPr/>
      <dgm:t>
        <a:bodyPr/>
        <a:lstStyle/>
        <a:p>
          <a:pPr>
            <a:buNone/>
          </a:pPr>
          <a:r>
            <a:rPr lang="ka-GE" sz="2800" dirty="0">
              <a:effectLst/>
              <a:latin typeface="Sylfaen" panose="010A0502050306030303" pitchFamily="18" charset="0"/>
              <a:ea typeface="Times New Roman" panose="02020603050405020304" pitchFamily="18" charset="0"/>
              <a:cs typeface="Sylfaen" panose="010A0502050306030303" pitchFamily="18" charset="0"/>
            </a:rPr>
            <a:t>შერჩევის მეთოდი</a:t>
          </a:r>
          <a:endParaRPr lang="en-US" sz="2800" dirty="0"/>
        </a:p>
      </dgm:t>
    </dgm:pt>
    <dgm:pt modelId="{BED127B6-0FD7-4E88-8707-5DAD069DB7A8}" type="parTrans" cxnId="{9B4B2046-341C-4149-943B-DC408B79CA6E}">
      <dgm:prSet/>
      <dgm:spPr/>
      <dgm:t>
        <a:bodyPr/>
        <a:lstStyle/>
        <a:p>
          <a:endParaRPr lang="en-US"/>
        </a:p>
      </dgm:t>
    </dgm:pt>
    <dgm:pt modelId="{FC377130-8D77-4DB9-BE70-25A4B8CD3249}" type="sibTrans" cxnId="{9B4B2046-341C-4149-943B-DC408B79CA6E}">
      <dgm:prSet/>
      <dgm:spPr/>
      <dgm:t>
        <a:bodyPr/>
        <a:lstStyle/>
        <a:p>
          <a:endParaRPr lang="en-US"/>
        </a:p>
      </dgm:t>
    </dgm:pt>
    <dgm:pt modelId="{5F6EC7A2-265D-4A09-9787-60D6D77F9DFA}">
      <dgm:prSet phldrT="[Text]" custT="1"/>
      <dgm:spPr/>
      <dgm:t>
        <a:bodyPr/>
        <a:lstStyle/>
        <a:p>
          <a:r>
            <a:rPr lang="ka-GE" sz="2000" dirty="0"/>
            <a:t>4</a:t>
          </a:r>
          <a:endParaRPr lang="en-US" sz="2000" dirty="0"/>
        </a:p>
      </dgm:t>
    </dgm:pt>
    <dgm:pt modelId="{6E52B674-8A80-4F36-8562-0B189D813216}" type="parTrans" cxnId="{ECC1CD5D-BED4-4394-A0FA-7996D27FF17B}">
      <dgm:prSet/>
      <dgm:spPr/>
      <dgm:t>
        <a:bodyPr/>
        <a:lstStyle/>
        <a:p>
          <a:endParaRPr lang="en-US"/>
        </a:p>
      </dgm:t>
    </dgm:pt>
    <dgm:pt modelId="{0C328BE6-D362-44F1-946D-DF981FD6DD1A}" type="sibTrans" cxnId="{ECC1CD5D-BED4-4394-A0FA-7996D27FF17B}">
      <dgm:prSet/>
      <dgm:spPr/>
      <dgm:t>
        <a:bodyPr/>
        <a:lstStyle/>
        <a:p>
          <a:endParaRPr lang="en-US"/>
        </a:p>
      </dgm:t>
    </dgm:pt>
    <dgm:pt modelId="{11E958F6-E38B-4B65-9B28-BD3574FF6D86}">
      <dgm:prSet phldrT="[Text]" custT="1"/>
      <dgm:spPr/>
      <dgm:t>
        <a:bodyPr/>
        <a:lstStyle/>
        <a:p>
          <a:r>
            <a:rPr lang="ka-GE" sz="2000" dirty="0"/>
            <a:t>5</a:t>
          </a:r>
          <a:endParaRPr lang="en-US" sz="2000" dirty="0"/>
        </a:p>
      </dgm:t>
    </dgm:pt>
    <dgm:pt modelId="{4062F6EF-386D-49B1-A2DB-2202F2D26942}" type="parTrans" cxnId="{EEAE704F-C658-4494-9EC2-FE37754F9B6D}">
      <dgm:prSet/>
      <dgm:spPr/>
      <dgm:t>
        <a:bodyPr/>
        <a:lstStyle/>
        <a:p>
          <a:endParaRPr lang="en-US"/>
        </a:p>
      </dgm:t>
    </dgm:pt>
    <dgm:pt modelId="{B55FD334-B374-4769-ACFB-441118884165}" type="sibTrans" cxnId="{EEAE704F-C658-4494-9EC2-FE37754F9B6D}">
      <dgm:prSet/>
      <dgm:spPr/>
      <dgm:t>
        <a:bodyPr/>
        <a:lstStyle/>
        <a:p>
          <a:endParaRPr lang="en-US"/>
        </a:p>
      </dgm:t>
    </dgm:pt>
    <dgm:pt modelId="{3C3D57BA-01E7-4515-A478-1F46DBF2C35C}">
      <dgm:prSet phldrT="[Text]" custT="1"/>
      <dgm:spPr/>
      <dgm:t>
        <a:bodyPr/>
        <a:lstStyle/>
        <a:p>
          <a:r>
            <a:rPr lang="ka-GE" sz="2000" dirty="0"/>
            <a:t>6</a:t>
          </a:r>
          <a:endParaRPr lang="en-US" sz="2000" dirty="0"/>
        </a:p>
      </dgm:t>
    </dgm:pt>
    <dgm:pt modelId="{09A8316B-A6AA-47E9-BEEB-50F658902C54}" type="parTrans" cxnId="{007394E1-E069-4506-8F2E-4F950A7EEFAA}">
      <dgm:prSet/>
      <dgm:spPr/>
      <dgm:t>
        <a:bodyPr/>
        <a:lstStyle/>
        <a:p>
          <a:endParaRPr lang="en-US"/>
        </a:p>
      </dgm:t>
    </dgm:pt>
    <dgm:pt modelId="{15016325-6097-47BA-8C01-46077D342751}" type="sibTrans" cxnId="{007394E1-E069-4506-8F2E-4F950A7EEFAA}">
      <dgm:prSet/>
      <dgm:spPr/>
      <dgm:t>
        <a:bodyPr/>
        <a:lstStyle/>
        <a:p>
          <a:endParaRPr lang="en-US"/>
        </a:p>
      </dgm:t>
    </dgm:pt>
    <dgm:pt modelId="{CD128B84-4990-446E-8F21-C34DF36629AE}">
      <dgm:prSet custT="1"/>
      <dgm:spPr/>
      <dgm:t>
        <a:bodyPr/>
        <a:lstStyle/>
        <a:p>
          <a:pPr>
            <a:buNone/>
          </a:pPr>
          <a:r>
            <a:rPr lang="ka-GE" sz="2800" dirty="0">
              <a:effectLst/>
              <a:latin typeface="Sylfaen" panose="010A0502050306030303" pitchFamily="18" charset="0"/>
              <a:ea typeface="Times New Roman" panose="02020603050405020304" pitchFamily="18" charset="0"/>
              <a:cs typeface="Sylfaen" panose="010A0502050306030303" pitchFamily="18" charset="0"/>
            </a:rPr>
            <a:t>კვლევის შეზღუდვები</a:t>
          </a:r>
          <a:endParaRPr lang="en-US" sz="2800" dirty="0"/>
        </a:p>
      </dgm:t>
    </dgm:pt>
    <dgm:pt modelId="{5A6F569C-5EBE-470E-A839-F5201CF01805}" type="parTrans" cxnId="{23FDF1F9-0A00-4FE2-A007-62AA1356ED47}">
      <dgm:prSet/>
      <dgm:spPr/>
      <dgm:t>
        <a:bodyPr/>
        <a:lstStyle/>
        <a:p>
          <a:endParaRPr lang="en-US"/>
        </a:p>
      </dgm:t>
    </dgm:pt>
    <dgm:pt modelId="{7F3DCD40-8B0A-4A63-BA0D-30716737B037}" type="sibTrans" cxnId="{23FDF1F9-0A00-4FE2-A007-62AA1356ED47}">
      <dgm:prSet/>
      <dgm:spPr/>
      <dgm:t>
        <a:bodyPr/>
        <a:lstStyle/>
        <a:p>
          <a:endParaRPr lang="en-US"/>
        </a:p>
      </dgm:t>
    </dgm:pt>
    <dgm:pt modelId="{93A72BCF-F042-4A5C-970E-2EC607EF3329}">
      <dgm:prSet custT="1"/>
      <dgm:spPr/>
      <dgm:t>
        <a:bodyPr/>
        <a:lstStyle/>
        <a:p>
          <a:pPr>
            <a:buNone/>
          </a:pPr>
          <a:r>
            <a:rPr lang="ka-GE" sz="2800" b="0" dirty="0">
              <a:effectLst/>
              <a:latin typeface="Sylfaen" panose="010A0502050306030303" pitchFamily="18" charset="0"/>
              <a:ea typeface="Times New Roman" panose="02020603050405020304" pitchFamily="18" charset="0"/>
              <a:cs typeface="Sylfaen" panose="010A0502050306030303" pitchFamily="18" charset="0"/>
            </a:rPr>
            <a:t>კვლევის შედეგები </a:t>
          </a:r>
          <a:endParaRPr lang="en-US" sz="2800" b="0" dirty="0"/>
        </a:p>
      </dgm:t>
    </dgm:pt>
    <dgm:pt modelId="{8C3B9256-B4AD-4D76-A125-68F43B0170E3}" type="parTrans" cxnId="{60442EB1-1B01-4D8D-9BB8-573C5C47E238}">
      <dgm:prSet/>
      <dgm:spPr/>
      <dgm:t>
        <a:bodyPr/>
        <a:lstStyle/>
        <a:p>
          <a:endParaRPr lang="en-US"/>
        </a:p>
      </dgm:t>
    </dgm:pt>
    <dgm:pt modelId="{DFA15D29-A835-4D23-A1C1-829BF4173115}" type="sibTrans" cxnId="{60442EB1-1B01-4D8D-9BB8-573C5C47E238}">
      <dgm:prSet/>
      <dgm:spPr/>
      <dgm:t>
        <a:bodyPr/>
        <a:lstStyle/>
        <a:p>
          <a:endParaRPr lang="en-US"/>
        </a:p>
      </dgm:t>
    </dgm:pt>
    <dgm:pt modelId="{EB78E25E-2AC2-4837-9428-B5CC5C8BB643}">
      <dgm:prSet custT="1"/>
      <dgm:spPr/>
      <dgm:t>
        <a:bodyPr/>
        <a:lstStyle/>
        <a:p>
          <a:pPr>
            <a:buNone/>
          </a:pPr>
          <a:r>
            <a:rPr lang="ka-GE" sz="2800" b="0" dirty="0">
              <a:effectLst/>
              <a:latin typeface="Sylfaen" panose="010A0502050306030303" pitchFamily="18" charset="0"/>
              <a:ea typeface="Times New Roman" panose="02020603050405020304" pitchFamily="18" charset="0"/>
              <a:cs typeface="Sylfaen" panose="010A0502050306030303" pitchFamily="18" charset="0"/>
            </a:rPr>
            <a:t>დასკვნა და მიგნებები</a:t>
          </a:r>
          <a:endParaRPr lang="en-US" sz="2800" b="0" dirty="0"/>
        </a:p>
      </dgm:t>
    </dgm:pt>
    <dgm:pt modelId="{A5F2CC5D-FBFC-4FD3-B294-915402CE32B5}" type="parTrans" cxnId="{C72833A6-2F14-4E1D-9EA0-15EAF6FD8661}">
      <dgm:prSet/>
      <dgm:spPr/>
      <dgm:t>
        <a:bodyPr/>
        <a:lstStyle/>
        <a:p>
          <a:endParaRPr lang="en-US"/>
        </a:p>
      </dgm:t>
    </dgm:pt>
    <dgm:pt modelId="{80006F30-5763-47C2-9D0B-4E9B82A96F37}" type="sibTrans" cxnId="{C72833A6-2F14-4E1D-9EA0-15EAF6FD8661}">
      <dgm:prSet/>
      <dgm:spPr/>
      <dgm:t>
        <a:bodyPr/>
        <a:lstStyle/>
        <a:p>
          <a:endParaRPr lang="en-US"/>
        </a:p>
      </dgm:t>
    </dgm:pt>
    <dgm:pt modelId="{FB56CA79-464A-4062-8AEA-27377B91F753}" type="pres">
      <dgm:prSet presAssocID="{6DD93D7E-BC87-4C72-8FA9-736D87E893DD}" presName="linearFlow" presStyleCnt="0">
        <dgm:presLayoutVars>
          <dgm:dir/>
          <dgm:animLvl val="lvl"/>
          <dgm:resizeHandles val="exact"/>
        </dgm:presLayoutVars>
      </dgm:prSet>
      <dgm:spPr/>
    </dgm:pt>
    <dgm:pt modelId="{C658AA82-2511-4B6B-9741-274A29A52AD8}" type="pres">
      <dgm:prSet presAssocID="{E7F42FA9-AA20-4A87-938A-6AAEEC268A1E}" presName="composite" presStyleCnt="0"/>
      <dgm:spPr/>
    </dgm:pt>
    <dgm:pt modelId="{5E7DDB09-05BC-460F-8F40-32ABD21C1BCE}" type="pres">
      <dgm:prSet presAssocID="{E7F42FA9-AA20-4A87-938A-6AAEEC268A1E}" presName="parentText" presStyleLbl="alignNode1" presStyleIdx="0" presStyleCnt="6">
        <dgm:presLayoutVars>
          <dgm:chMax val="1"/>
          <dgm:bulletEnabled val="1"/>
        </dgm:presLayoutVars>
      </dgm:prSet>
      <dgm:spPr/>
    </dgm:pt>
    <dgm:pt modelId="{996F3668-7252-4F41-9488-81F7FFB1BA70}" type="pres">
      <dgm:prSet presAssocID="{E7F42FA9-AA20-4A87-938A-6AAEEC268A1E}" presName="descendantText" presStyleLbl="alignAcc1" presStyleIdx="0" presStyleCnt="6">
        <dgm:presLayoutVars>
          <dgm:bulletEnabled val="1"/>
        </dgm:presLayoutVars>
      </dgm:prSet>
      <dgm:spPr/>
    </dgm:pt>
    <dgm:pt modelId="{3A2D562C-99AC-4790-A3BD-ED1EAF5FF74D}" type="pres">
      <dgm:prSet presAssocID="{8D879EF3-8CC1-420C-8CF7-F090495DCE39}" presName="sp" presStyleCnt="0"/>
      <dgm:spPr/>
    </dgm:pt>
    <dgm:pt modelId="{8ABD0476-725A-4C11-8E66-4FB9A74A9CD0}" type="pres">
      <dgm:prSet presAssocID="{687193EE-D6CA-4946-B73B-355532D02B1D}" presName="composite" presStyleCnt="0"/>
      <dgm:spPr/>
    </dgm:pt>
    <dgm:pt modelId="{71524BB6-B5DA-4E54-A017-3EE71E59E768}" type="pres">
      <dgm:prSet presAssocID="{687193EE-D6CA-4946-B73B-355532D02B1D}" presName="parentText" presStyleLbl="alignNode1" presStyleIdx="1" presStyleCnt="6">
        <dgm:presLayoutVars>
          <dgm:chMax val="1"/>
          <dgm:bulletEnabled val="1"/>
        </dgm:presLayoutVars>
      </dgm:prSet>
      <dgm:spPr/>
    </dgm:pt>
    <dgm:pt modelId="{4F211A49-EF31-4AA1-A604-C24E432FB541}" type="pres">
      <dgm:prSet presAssocID="{687193EE-D6CA-4946-B73B-355532D02B1D}" presName="descendantText" presStyleLbl="alignAcc1" presStyleIdx="1" presStyleCnt="6">
        <dgm:presLayoutVars>
          <dgm:bulletEnabled val="1"/>
        </dgm:presLayoutVars>
      </dgm:prSet>
      <dgm:spPr/>
    </dgm:pt>
    <dgm:pt modelId="{C51F6E29-8215-487E-9F96-90024D412BA8}" type="pres">
      <dgm:prSet presAssocID="{AD5EE046-EB93-4B79-8ABF-D4376E7B160D}" presName="sp" presStyleCnt="0"/>
      <dgm:spPr/>
    </dgm:pt>
    <dgm:pt modelId="{661EA88D-9F23-4E1D-976E-709F681FCAA6}" type="pres">
      <dgm:prSet presAssocID="{78CAE1D6-40C4-4252-8BC5-3848524A2A56}" presName="composite" presStyleCnt="0"/>
      <dgm:spPr/>
    </dgm:pt>
    <dgm:pt modelId="{F4896B3B-A0E0-4B22-B902-0E212E2E7F27}" type="pres">
      <dgm:prSet presAssocID="{78CAE1D6-40C4-4252-8BC5-3848524A2A56}" presName="parentText" presStyleLbl="alignNode1" presStyleIdx="2" presStyleCnt="6">
        <dgm:presLayoutVars>
          <dgm:chMax val="1"/>
          <dgm:bulletEnabled val="1"/>
        </dgm:presLayoutVars>
      </dgm:prSet>
      <dgm:spPr/>
    </dgm:pt>
    <dgm:pt modelId="{6C025E53-E9BE-45A6-8623-9D094313A9C6}" type="pres">
      <dgm:prSet presAssocID="{78CAE1D6-40C4-4252-8BC5-3848524A2A56}" presName="descendantText" presStyleLbl="alignAcc1" presStyleIdx="2" presStyleCnt="6">
        <dgm:presLayoutVars>
          <dgm:bulletEnabled val="1"/>
        </dgm:presLayoutVars>
      </dgm:prSet>
      <dgm:spPr/>
    </dgm:pt>
    <dgm:pt modelId="{8D8B81C8-497A-4E49-B8C5-C58A70F8DBA2}" type="pres">
      <dgm:prSet presAssocID="{C7EFC87A-54EF-449B-BE8D-8ADECB3B263F}" presName="sp" presStyleCnt="0"/>
      <dgm:spPr/>
    </dgm:pt>
    <dgm:pt modelId="{3E72CEC2-304A-47F3-825C-6E29597C5261}" type="pres">
      <dgm:prSet presAssocID="{5F6EC7A2-265D-4A09-9787-60D6D77F9DFA}" presName="composite" presStyleCnt="0"/>
      <dgm:spPr/>
    </dgm:pt>
    <dgm:pt modelId="{50E993CD-73DA-4BE4-8E5F-A7F2A19EE6AA}" type="pres">
      <dgm:prSet presAssocID="{5F6EC7A2-265D-4A09-9787-60D6D77F9DFA}" presName="parentText" presStyleLbl="alignNode1" presStyleIdx="3" presStyleCnt="6">
        <dgm:presLayoutVars>
          <dgm:chMax val="1"/>
          <dgm:bulletEnabled val="1"/>
        </dgm:presLayoutVars>
      </dgm:prSet>
      <dgm:spPr/>
    </dgm:pt>
    <dgm:pt modelId="{D383BB36-7AA2-4ED4-B1DD-D6D4F43F79A0}" type="pres">
      <dgm:prSet presAssocID="{5F6EC7A2-265D-4A09-9787-60D6D77F9DFA}" presName="descendantText" presStyleLbl="alignAcc1" presStyleIdx="3" presStyleCnt="6">
        <dgm:presLayoutVars>
          <dgm:bulletEnabled val="1"/>
        </dgm:presLayoutVars>
      </dgm:prSet>
      <dgm:spPr/>
    </dgm:pt>
    <dgm:pt modelId="{EDDCE0A2-C080-468C-BF4E-5808B28E22FD}" type="pres">
      <dgm:prSet presAssocID="{0C328BE6-D362-44F1-946D-DF981FD6DD1A}" presName="sp" presStyleCnt="0"/>
      <dgm:spPr/>
    </dgm:pt>
    <dgm:pt modelId="{C1DCE76D-89FB-48CA-BDC6-2DFCA4EF86AA}" type="pres">
      <dgm:prSet presAssocID="{11E958F6-E38B-4B65-9B28-BD3574FF6D86}" presName="composite" presStyleCnt="0"/>
      <dgm:spPr/>
    </dgm:pt>
    <dgm:pt modelId="{D4D2D8B4-F8A5-47F0-B8DF-4BFBBB877DCC}" type="pres">
      <dgm:prSet presAssocID="{11E958F6-E38B-4B65-9B28-BD3574FF6D86}" presName="parentText" presStyleLbl="alignNode1" presStyleIdx="4" presStyleCnt="6">
        <dgm:presLayoutVars>
          <dgm:chMax val="1"/>
          <dgm:bulletEnabled val="1"/>
        </dgm:presLayoutVars>
      </dgm:prSet>
      <dgm:spPr/>
    </dgm:pt>
    <dgm:pt modelId="{77523F27-D963-4F28-962C-60219557C057}" type="pres">
      <dgm:prSet presAssocID="{11E958F6-E38B-4B65-9B28-BD3574FF6D86}" presName="descendantText" presStyleLbl="alignAcc1" presStyleIdx="4" presStyleCnt="6">
        <dgm:presLayoutVars>
          <dgm:bulletEnabled val="1"/>
        </dgm:presLayoutVars>
      </dgm:prSet>
      <dgm:spPr/>
    </dgm:pt>
    <dgm:pt modelId="{D1BAC0FA-4C05-4537-97A5-537D954EBF8F}" type="pres">
      <dgm:prSet presAssocID="{B55FD334-B374-4769-ACFB-441118884165}" presName="sp" presStyleCnt="0"/>
      <dgm:spPr/>
    </dgm:pt>
    <dgm:pt modelId="{0E7A52BD-06B6-464D-BEF3-0CC2D08934AE}" type="pres">
      <dgm:prSet presAssocID="{3C3D57BA-01E7-4515-A478-1F46DBF2C35C}" presName="composite" presStyleCnt="0"/>
      <dgm:spPr/>
    </dgm:pt>
    <dgm:pt modelId="{4EC129CE-DCD6-4C6C-A62C-6668EAB74BB5}" type="pres">
      <dgm:prSet presAssocID="{3C3D57BA-01E7-4515-A478-1F46DBF2C35C}" presName="parentText" presStyleLbl="alignNode1" presStyleIdx="5" presStyleCnt="6">
        <dgm:presLayoutVars>
          <dgm:chMax val="1"/>
          <dgm:bulletEnabled val="1"/>
        </dgm:presLayoutVars>
      </dgm:prSet>
      <dgm:spPr/>
    </dgm:pt>
    <dgm:pt modelId="{7992CC01-F897-43C3-9B63-A786DE66755E}" type="pres">
      <dgm:prSet presAssocID="{3C3D57BA-01E7-4515-A478-1F46DBF2C35C}" presName="descendantText" presStyleLbl="alignAcc1" presStyleIdx="5" presStyleCnt="6">
        <dgm:presLayoutVars>
          <dgm:bulletEnabled val="1"/>
        </dgm:presLayoutVars>
      </dgm:prSet>
      <dgm:spPr/>
    </dgm:pt>
  </dgm:ptLst>
  <dgm:cxnLst>
    <dgm:cxn modelId="{EF9C6B0F-9AFD-478A-A3FC-B509B05E383D}" type="presOf" srcId="{5F6EC7A2-265D-4A09-9787-60D6D77F9DFA}" destId="{50E993CD-73DA-4BE4-8E5F-A7F2A19EE6AA}" srcOrd="0" destOrd="0" presId="urn:microsoft.com/office/officeart/2005/8/layout/chevron2"/>
    <dgm:cxn modelId="{E1822F1D-6D16-4639-8A02-CFDC7E9AB88B}" type="presOf" srcId="{93A72BCF-F042-4A5C-970E-2EC607EF3329}" destId="{77523F27-D963-4F28-962C-60219557C057}" srcOrd="0" destOrd="0" presId="urn:microsoft.com/office/officeart/2005/8/layout/chevron2"/>
    <dgm:cxn modelId="{4CE5563F-A0D2-4171-B67E-30C8EC52508F}" type="presOf" srcId="{EB78E25E-2AC2-4837-9428-B5CC5C8BB643}" destId="{7992CC01-F897-43C3-9B63-A786DE66755E}" srcOrd="0" destOrd="0" presId="urn:microsoft.com/office/officeart/2005/8/layout/chevron2"/>
    <dgm:cxn modelId="{0B4AC75C-F351-4CCF-80C9-51578B822528}" srcId="{6DD93D7E-BC87-4C72-8FA9-736D87E893DD}" destId="{78CAE1D6-40C4-4252-8BC5-3848524A2A56}" srcOrd="2" destOrd="0" parTransId="{1823558D-6B40-4343-A993-8E6A64A3F124}" sibTransId="{C7EFC87A-54EF-449B-BE8D-8ADECB3B263F}"/>
    <dgm:cxn modelId="{ECC1CD5D-BED4-4394-A0FA-7996D27FF17B}" srcId="{6DD93D7E-BC87-4C72-8FA9-736D87E893DD}" destId="{5F6EC7A2-265D-4A09-9787-60D6D77F9DFA}" srcOrd="3" destOrd="0" parTransId="{6E52B674-8A80-4F36-8562-0B189D813216}" sibTransId="{0C328BE6-D362-44F1-946D-DF981FD6DD1A}"/>
    <dgm:cxn modelId="{9B4B2046-341C-4149-943B-DC408B79CA6E}" srcId="{78CAE1D6-40C4-4252-8BC5-3848524A2A56}" destId="{029A6952-2D83-4B72-88A1-60294950B0D2}" srcOrd="0" destOrd="0" parTransId="{BED127B6-0FD7-4E88-8707-5DAD069DB7A8}" sibTransId="{FC377130-8D77-4DB9-BE70-25A4B8CD3249}"/>
    <dgm:cxn modelId="{EEAE704F-C658-4494-9EC2-FE37754F9B6D}" srcId="{6DD93D7E-BC87-4C72-8FA9-736D87E893DD}" destId="{11E958F6-E38B-4B65-9B28-BD3574FF6D86}" srcOrd="4" destOrd="0" parTransId="{4062F6EF-386D-49B1-A2DB-2202F2D26942}" sibTransId="{B55FD334-B374-4769-ACFB-441118884165}"/>
    <dgm:cxn modelId="{2EE4A371-55AC-4523-A96B-EC47197C7809}" srcId="{E7F42FA9-AA20-4A87-938A-6AAEEC268A1E}" destId="{BD561833-99F1-4BB1-AA8B-D0C94066FA0B}" srcOrd="0" destOrd="0" parTransId="{FA1693E9-680A-4CEC-B90A-5992079A884C}" sibTransId="{FE3746F2-3017-4320-876E-5A134540D8F7}"/>
    <dgm:cxn modelId="{43FEDB57-4FB4-4185-8FA3-B519B09C703C}" type="presOf" srcId="{2DA3C5FD-E4D7-49E4-9BF0-7D97C16B0270}" destId="{4F211A49-EF31-4AA1-A604-C24E432FB541}" srcOrd="0" destOrd="0" presId="urn:microsoft.com/office/officeart/2005/8/layout/chevron2"/>
    <dgm:cxn modelId="{2830EE77-4561-442F-BC62-09491FFA7A8B}" type="presOf" srcId="{E7F42FA9-AA20-4A87-938A-6AAEEC268A1E}" destId="{5E7DDB09-05BC-460F-8F40-32ABD21C1BCE}" srcOrd="0" destOrd="0" presId="urn:microsoft.com/office/officeart/2005/8/layout/chevron2"/>
    <dgm:cxn modelId="{F35E4E81-5F6C-4843-A2BF-AEC9BE5B9C75}" type="presOf" srcId="{687193EE-D6CA-4946-B73B-355532D02B1D}" destId="{71524BB6-B5DA-4E54-A017-3EE71E59E768}" srcOrd="0" destOrd="0" presId="urn:microsoft.com/office/officeart/2005/8/layout/chevron2"/>
    <dgm:cxn modelId="{EA6B7987-47C5-422B-8809-0A4A1347ACA6}" type="presOf" srcId="{3C3D57BA-01E7-4515-A478-1F46DBF2C35C}" destId="{4EC129CE-DCD6-4C6C-A62C-6668EAB74BB5}" srcOrd="0" destOrd="0" presId="urn:microsoft.com/office/officeart/2005/8/layout/chevron2"/>
    <dgm:cxn modelId="{4FAD6E8D-0120-4549-96DA-C87D16F03C73}" type="presOf" srcId="{029A6952-2D83-4B72-88A1-60294950B0D2}" destId="{6C025E53-E9BE-45A6-8623-9D094313A9C6}" srcOrd="0" destOrd="0" presId="urn:microsoft.com/office/officeart/2005/8/layout/chevron2"/>
    <dgm:cxn modelId="{C72833A6-2F14-4E1D-9EA0-15EAF6FD8661}" srcId="{3C3D57BA-01E7-4515-A478-1F46DBF2C35C}" destId="{EB78E25E-2AC2-4837-9428-B5CC5C8BB643}" srcOrd="0" destOrd="0" parTransId="{A5F2CC5D-FBFC-4FD3-B294-915402CE32B5}" sibTransId="{80006F30-5763-47C2-9D0B-4E9B82A96F37}"/>
    <dgm:cxn modelId="{DE3D19AA-4A70-4BDD-AF75-DD03CA08E78A}" type="presOf" srcId="{78CAE1D6-40C4-4252-8BC5-3848524A2A56}" destId="{F4896B3B-A0E0-4B22-B902-0E212E2E7F27}" srcOrd="0" destOrd="0" presId="urn:microsoft.com/office/officeart/2005/8/layout/chevron2"/>
    <dgm:cxn modelId="{60442EB1-1B01-4D8D-9BB8-573C5C47E238}" srcId="{11E958F6-E38B-4B65-9B28-BD3574FF6D86}" destId="{93A72BCF-F042-4A5C-970E-2EC607EF3329}" srcOrd="0" destOrd="0" parTransId="{8C3B9256-B4AD-4D76-A125-68F43B0170E3}" sibTransId="{DFA15D29-A835-4D23-A1C1-829BF4173115}"/>
    <dgm:cxn modelId="{B3D348BD-FF74-49C7-ABF4-D3F1B8FB5421}" srcId="{6DD93D7E-BC87-4C72-8FA9-736D87E893DD}" destId="{687193EE-D6CA-4946-B73B-355532D02B1D}" srcOrd="1" destOrd="0" parTransId="{60E5093F-D028-4088-8BAB-85905C86D818}" sibTransId="{AD5EE046-EB93-4B79-8ABF-D4376E7B160D}"/>
    <dgm:cxn modelId="{DA2664C0-0293-48DB-B63A-FE7B4695F3E6}" type="presOf" srcId="{CD128B84-4990-446E-8F21-C34DF36629AE}" destId="{D383BB36-7AA2-4ED4-B1DD-D6D4F43F79A0}" srcOrd="0" destOrd="0" presId="urn:microsoft.com/office/officeart/2005/8/layout/chevron2"/>
    <dgm:cxn modelId="{252C49DE-0DBD-44F9-93B8-B36A209A570C}" srcId="{687193EE-D6CA-4946-B73B-355532D02B1D}" destId="{2DA3C5FD-E4D7-49E4-9BF0-7D97C16B0270}" srcOrd="0" destOrd="0" parTransId="{B7E03E9F-63E0-4A17-B9E2-4FC885E7FEE8}" sibTransId="{45662ABA-8350-46B1-A8BF-B4E4B986655D}"/>
    <dgm:cxn modelId="{007394E1-E069-4506-8F2E-4F950A7EEFAA}" srcId="{6DD93D7E-BC87-4C72-8FA9-736D87E893DD}" destId="{3C3D57BA-01E7-4515-A478-1F46DBF2C35C}" srcOrd="5" destOrd="0" parTransId="{09A8316B-A6AA-47E9-BEEB-50F658902C54}" sibTransId="{15016325-6097-47BA-8C01-46077D342751}"/>
    <dgm:cxn modelId="{2FAAA6E7-18D0-4323-A5A0-A26B1B196351}" type="presOf" srcId="{BD561833-99F1-4BB1-AA8B-D0C94066FA0B}" destId="{996F3668-7252-4F41-9488-81F7FFB1BA70}" srcOrd="0" destOrd="0" presId="urn:microsoft.com/office/officeart/2005/8/layout/chevron2"/>
    <dgm:cxn modelId="{8CCA0FE8-C016-40CB-BA89-EA884A82A8F1}" type="presOf" srcId="{6DD93D7E-BC87-4C72-8FA9-736D87E893DD}" destId="{FB56CA79-464A-4062-8AEA-27377B91F753}" srcOrd="0" destOrd="0" presId="urn:microsoft.com/office/officeart/2005/8/layout/chevron2"/>
    <dgm:cxn modelId="{F5E162F0-22C4-4B82-814B-CD0629E2B052}" srcId="{6DD93D7E-BC87-4C72-8FA9-736D87E893DD}" destId="{E7F42FA9-AA20-4A87-938A-6AAEEC268A1E}" srcOrd="0" destOrd="0" parTransId="{E20754CB-7866-4995-8DAC-4C6F36665139}" sibTransId="{8D879EF3-8CC1-420C-8CF7-F090495DCE39}"/>
    <dgm:cxn modelId="{23FDF1F9-0A00-4FE2-A007-62AA1356ED47}" srcId="{5F6EC7A2-265D-4A09-9787-60D6D77F9DFA}" destId="{CD128B84-4990-446E-8F21-C34DF36629AE}" srcOrd="0" destOrd="0" parTransId="{5A6F569C-5EBE-470E-A839-F5201CF01805}" sibTransId="{7F3DCD40-8B0A-4A63-BA0D-30716737B037}"/>
    <dgm:cxn modelId="{9CAD61FA-51AB-4C5E-A86A-201CE694DCE2}" type="presOf" srcId="{11E958F6-E38B-4B65-9B28-BD3574FF6D86}" destId="{D4D2D8B4-F8A5-47F0-B8DF-4BFBBB877DCC}" srcOrd="0" destOrd="0" presId="urn:microsoft.com/office/officeart/2005/8/layout/chevron2"/>
    <dgm:cxn modelId="{A09D2393-9935-479B-8EA7-A5E6C0F53AF5}" type="presParOf" srcId="{FB56CA79-464A-4062-8AEA-27377B91F753}" destId="{C658AA82-2511-4B6B-9741-274A29A52AD8}" srcOrd="0" destOrd="0" presId="urn:microsoft.com/office/officeart/2005/8/layout/chevron2"/>
    <dgm:cxn modelId="{4221D335-3532-4E0A-A939-D41C98AFA102}" type="presParOf" srcId="{C658AA82-2511-4B6B-9741-274A29A52AD8}" destId="{5E7DDB09-05BC-460F-8F40-32ABD21C1BCE}" srcOrd="0" destOrd="0" presId="urn:microsoft.com/office/officeart/2005/8/layout/chevron2"/>
    <dgm:cxn modelId="{A2701E31-E632-455F-8C8F-1570F0896E89}" type="presParOf" srcId="{C658AA82-2511-4B6B-9741-274A29A52AD8}" destId="{996F3668-7252-4F41-9488-81F7FFB1BA70}" srcOrd="1" destOrd="0" presId="urn:microsoft.com/office/officeart/2005/8/layout/chevron2"/>
    <dgm:cxn modelId="{71610C15-4F7B-4512-BF7C-1D6AF3161580}" type="presParOf" srcId="{FB56CA79-464A-4062-8AEA-27377B91F753}" destId="{3A2D562C-99AC-4790-A3BD-ED1EAF5FF74D}" srcOrd="1" destOrd="0" presId="urn:microsoft.com/office/officeart/2005/8/layout/chevron2"/>
    <dgm:cxn modelId="{F25B109D-35F0-4787-9661-AFD859490296}" type="presParOf" srcId="{FB56CA79-464A-4062-8AEA-27377B91F753}" destId="{8ABD0476-725A-4C11-8E66-4FB9A74A9CD0}" srcOrd="2" destOrd="0" presId="urn:microsoft.com/office/officeart/2005/8/layout/chevron2"/>
    <dgm:cxn modelId="{82BA21F8-5F48-44E5-ABEF-4061344547A6}" type="presParOf" srcId="{8ABD0476-725A-4C11-8E66-4FB9A74A9CD0}" destId="{71524BB6-B5DA-4E54-A017-3EE71E59E768}" srcOrd="0" destOrd="0" presId="urn:microsoft.com/office/officeart/2005/8/layout/chevron2"/>
    <dgm:cxn modelId="{9608FCE1-0E44-46DB-869B-D3C1F5CC3251}" type="presParOf" srcId="{8ABD0476-725A-4C11-8E66-4FB9A74A9CD0}" destId="{4F211A49-EF31-4AA1-A604-C24E432FB541}" srcOrd="1" destOrd="0" presId="urn:microsoft.com/office/officeart/2005/8/layout/chevron2"/>
    <dgm:cxn modelId="{5CDCFF90-5278-4A4E-A558-15A1CBA60E5A}" type="presParOf" srcId="{FB56CA79-464A-4062-8AEA-27377B91F753}" destId="{C51F6E29-8215-487E-9F96-90024D412BA8}" srcOrd="3" destOrd="0" presId="urn:microsoft.com/office/officeart/2005/8/layout/chevron2"/>
    <dgm:cxn modelId="{A23D3B5E-C4BF-4DEC-9781-46C5EFF92934}" type="presParOf" srcId="{FB56CA79-464A-4062-8AEA-27377B91F753}" destId="{661EA88D-9F23-4E1D-976E-709F681FCAA6}" srcOrd="4" destOrd="0" presId="urn:microsoft.com/office/officeart/2005/8/layout/chevron2"/>
    <dgm:cxn modelId="{30134634-444C-4480-BE28-4C3B4561E800}" type="presParOf" srcId="{661EA88D-9F23-4E1D-976E-709F681FCAA6}" destId="{F4896B3B-A0E0-4B22-B902-0E212E2E7F27}" srcOrd="0" destOrd="0" presId="urn:microsoft.com/office/officeart/2005/8/layout/chevron2"/>
    <dgm:cxn modelId="{D135CE2C-1360-4FB5-9540-2D3230E404B2}" type="presParOf" srcId="{661EA88D-9F23-4E1D-976E-709F681FCAA6}" destId="{6C025E53-E9BE-45A6-8623-9D094313A9C6}" srcOrd="1" destOrd="0" presId="urn:microsoft.com/office/officeart/2005/8/layout/chevron2"/>
    <dgm:cxn modelId="{A21FCA4E-5755-40C2-992F-03A7AD97F0A9}" type="presParOf" srcId="{FB56CA79-464A-4062-8AEA-27377B91F753}" destId="{8D8B81C8-497A-4E49-B8C5-C58A70F8DBA2}" srcOrd="5" destOrd="0" presId="urn:microsoft.com/office/officeart/2005/8/layout/chevron2"/>
    <dgm:cxn modelId="{0438BEE6-73E6-4F72-8259-E3A308F9AA26}" type="presParOf" srcId="{FB56CA79-464A-4062-8AEA-27377B91F753}" destId="{3E72CEC2-304A-47F3-825C-6E29597C5261}" srcOrd="6" destOrd="0" presId="urn:microsoft.com/office/officeart/2005/8/layout/chevron2"/>
    <dgm:cxn modelId="{C0B08212-0A77-4DBC-8ABB-ACB8E27E7491}" type="presParOf" srcId="{3E72CEC2-304A-47F3-825C-6E29597C5261}" destId="{50E993CD-73DA-4BE4-8E5F-A7F2A19EE6AA}" srcOrd="0" destOrd="0" presId="urn:microsoft.com/office/officeart/2005/8/layout/chevron2"/>
    <dgm:cxn modelId="{D65D23CB-9908-4192-9F45-CA66675F1739}" type="presParOf" srcId="{3E72CEC2-304A-47F3-825C-6E29597C5261}" destId="{D383BB36-7AA2-4ED4-B1DD-D6D4F43F79A0}" srcOrd="1" destOrd="0" presId="urn:microsoft.com/office/officeart/2005/8/layout/chevron2"/>
    <dgm:cxn modelId="{0DF50B8B-6574-4E58-9048-F5773B697111}" type="presParOf" srcId="{FB56CA79-464A-4062-8AEA-27377B91F753}" destId="{EDDCE0A2-C080-468C-BF4E-5808B28E22FD}" srcOrd="7" destOrd="0" presId="urn:microsoft.com/office/officeart/2005/8/layout/chevron2"/>
    <dgm:cxn modelId="{0D21AB78-6B4C-49CB-A5D9-83363A8048FE}" type="presParOf" srcId="{FB56CA79-464A-4062-8AEA-27377B91F753}" destId="{C1DCE76D-89FB-48CA-BDC6-2DFCA4EF86AA}" srcOrd="8" destOrd="0" presId="urn:microsoft.com/office/officeart/2005/8/layout/chevron2"/>
    <dgm:cxn modelId="{8BB6FD0D-E50C-4E0E-9EDF-DEDC67BFA30D}" type="presParOf" srcId="{C1DCE76D-89FB-48CA-BDC6-2DFCA4EF86AA}" destId="{D4D2D8B4-F8A5-47F0-B8DF-4BFBBB877DCC}" srcOrd="0" destOrd="0" presId="urn:microsoft.com/office/officeart/2005/8/layout/chevron2"/>
    <dgm:cxn modelId="{09E904EC-463A-4AA1-99C7-C75D85EE7EB0}" type="presParOf" srcId="{C1DCE76D-89FB-48CA-BDC6-2DFCA4EF86AA}" destId="{77523F27-D963-4F28-962C-60219557C057}" srcOrd="1" destOrd="0" presId="urn:microsoft.com/office/officeart/2005/8/layout/chevron2"/>
    <dgm:cxn modelId="{329B4884-B70B-4464-91F4-E578522C914E}" type="presParOf" srcId="{FB56CA79-464A-4062-8AEA-27377B91F753}" destId="{D1BAC0FA-4C05-4537-97A5-537D954EBF8F}" srcOrd="9" destOrd="0" presId="urn:microsoft.com/office/officeart/2005/8/layout/chevron2"/>
    <dgm:cxn modelId="{5B1FA1E2-EDBD-4F6C-87E3-C0FB2BCFB7B6}" type="presParOf" srcId="{FB56CA79-464A-4062-8AEA-27377B91F753}" destId="{0E7A52BD-06B6-464D-BEF3-0CC2D08934AE}" srcOrd="10" destOrd="0" presId="urn:microsoft.com/office/officeart/2005/8/layout/chevron2"/>
    <dgm:cxn modelId="{34061278-D4EF-47AF-A2A2-6343046D5799}" type="presParOf" srcId="{0E7A52BD-06B6-464D-BEF3-0CC2D08934AE}" destId="{4EC129CE-DCD6-4C6C-A62C-6668EAB74BB5}" srcOrd="0" destOrd="0" presId="urn:microsoft.com/office/officeart/2005/8/layout/chevron2"/>
    <dgm:cxn modelId="{7B0487A1-BA80-4D36-A0B0-C69542D03F2A}" type="presParOf" srcId="{0E7A52BD-06B6-464D-BEF3-0CC2D08934AE}" destId="{7992CC01-F897-43C3-9B63-A786DE66755E}"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2800" dirty="0"/>
            <a:t>კვლევის მონაცემები - სკოლამდელი განათლება</a:t>
          </a:r>
          <a:endParaRPr lang="en-US" sz="2800" b="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79772" custScaleY="108554" custLinFactNeighborX="10149" custLinFactNeighborY="-26005">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2800" dirty="0"/>
            <a:t>კვლევის მონაცემები - სკოლამდელი განათლება</a:t>
          </a:r>
          <a:endParaRPr lang="en-US" sz="2800" b="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79772" custScaleY="108554" custLinFactNeighborX="10149" custLinFactNeighborY="-26005">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2800" dirty="0"/>
            <a:t>კვლევის მონაცემები - სკოლამდელი განათლება</a:t>
          </a:r>
          <a:endParaRPr lang="en-US" sz="2800" b="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79772" custScaleY="108554" custLinFactNeighborX="10149" custLinFactNeighborY="-26005">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2800" dirty="0"/>
            <a:t>კვლევის მონაცემები - სკოლამდელი განათლება</a:t>
          </a:r>
          <a:endParaRPr lang="en-US" sz="2800" b="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79772" custScaleY="108554" custLinFactNeighborX="10149" custLinFactNeighborY="-26005">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2800" dirty="0"/>
            <a:t>კვლევის მონაცემები - </a:t>
          </a:r>
          <a:r>
            <a:rPr lang="ka-GE" sz="2800" b="0" dirty="0">
              <a:effectLst/>
              <a:latin typeface="Sylfaen" panose="010A0502050306030303" pitchFamily="18" charset="0"/>
              <a:ea typeface="Calibri" panose="020F0502020204030204" pitchFamily="34" charset="0"/>
              <a:cs typeface="Times New Roman" panose="02020603050405020304" pitchFamily="18" charset="0"/>
            </a:rPr>
            <a:t>კვების, მზა პროდუქტებისა და კერძების წარმოება </a:t>
          </a:r>
          <a:endParaRPr lang="en-US" sz="2800" b="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79772" custScaleY="108554" custLinFactNeighborX="10149" custLinFactNeighborY="-26005">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2800" dirty="0"/>
            <a:t>კვლევის მონაცემები - </a:t>
          </a:r>
          <a:r>
            <a:rPr lang="ka-GE" sz="2800" b="0" dirty="0">
              <a:effectLst/>
              <a:latin typeface="Sylfaen" panose="010A0502050306030303" pitchFamily="18" charset="0"/>
              <a:ea typeface="Calibri" panose="020F0502020204030204" pitchFamily="34" charset="0"/>
              <a:cs typeface="Times New Roman" panose="02020603050405020304" pitchFamily="18" charset="0"/>
            </a:rPr>
            <a:t>კვების, მზა პროდუქტებისა და კერძების წარმოება </a:t>
          </a:r>
          <a:endParaRPr lang="en-US" sz="2800" b="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79772" custScaleY="108554" custLinFactNeighborX="10149" custLinFactNeighborY="-26005">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2800" dirty="0"/>
            <a:t>კვლევის მონაცემები - </a:t>
          </a:r>
          <a:r>
            <a:rPr lang="ka-GE" sz="2800" b="0" dirty="0">
              <a:effectLst/>
              <a:latin typeface="Sylfaen" panose="010A0502050306030303" pitchFamily="18" charset="0"/>
              <a:ea typeface="Calibri" panose="020F0502020204030204" pitchFamily="34" charset="0"/>
              <a:cs typeface="Times New Roman" panose="02020603050405020304" pitchFamily="18" charset="0"/>
            </a:rPr>
            <a:t>კვების, მზა პროდუქტებისა და კერძების წარმოება </a:t>
          </a:r>
          <a:endParaRPr lang="en-US" sz="2800" b="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79772" custScaleY="108554" custLinFactNeighborX="10149" custLinFactNeighborY="-26005">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2800" dirty="0"/>
            <a:t>კვლევის მონაცემები - </a:t>
          </a:r>
          <a:r>
            <a:rPr lang="ka-GE" sz="2800" b="0" dirty="0">
              <a:effectLst/>
              <a:latin typeface="Sylfaen" panose="010A0502050306030303" pitchFamily="18" charset="0"/>
              <a:cs typeface="Times New Roman" panose="02020603050405020304" pitchFamily="18" charset="0"/>
            </a:rPr>
            <a:t>საფინანსო მომსახურება და სხვა დამხმარე საქმიანობები</a:t>
          </a:r>
          <a:endParaRPr lang="en-US" sz="2800" b="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79772" custScaleY="108554" custLinFactNeighborX="10149" custLinFactNeighborY="-26005">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2800" dirty="0"/>
            <a:t>კვლევის მონაცემები - </a:t>
          </a:r>
          <a:r>
            <a:rPr lang="ka-GE" sz="2800" b="0" dirty="0">
              <a:effectLst/>
              <a:latin typeface="Sylfaen" panose="010A0502050306030303" pitchFamily="18" charset="0"/>
              <a:cs typeface="Times New Roman" panose="02020603050405020304" pitchFamily="18" charset="0"/>
            </a:rPr>
            <a:t>საფინანსო მომსახურება და სხვა დამხმარე საქმიანობები</a:t>
          </a:r>
          <a:endParaRPr lang="en-US" sz="2800" b="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79772" custScaleY="108554" custLinFactNeighborX="10149" custLinFactNeighborY="-26005">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2800" dirty="0"/>
            <a:t>კვლევის მონაცემები - </a:t>
          </a:r>
          <a:r>
            <a:rPr lang="ka-GE" sz="2800" b="0" dirty="0">
              <a:effectLst/>
              <a:latin typeface="Sylfaen" panose="010A0502050306030303" pitchFamily="18" charset="0"/>
              <a:cs typeface="Times New Roman" panose="02020603050405020304" pitchFamily="18" charset="0"/>
            </a:rPr>
            <a:t>ინფორმაციის ტექნოლოგია</a:t>
          </a:r>
          <a:endParaRPr lang="en-US" sz="2800" b="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79772" custScaleY="108554" custLinFactNeighborX="10149" custLinFactNeighborY="-26005">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77BE70E-1556-4DCC-BA74-34648AFA7117}" type="doc">
      <dgm:prSet loTypeId="urn:microsoft.com/office/officeart/2005/8/layout/vList2" loCatId="list" qsTypeId="urn:microsoft.com/office/officeart/2005/8/quickstyle/3d4" qsCatId="3D" csTypeId="urn:microsoft.com/office/officeart/2005/8/colors/accent1_2" csCatId="accent1"/>
      <dgm:spPr/>
      <dgm:t>
        <a:bodyPr/>
        <a:lstStyle/>
        <a:p>
          <a:endParaRPr lang="en-US"/>
        </a:p>
      </dgm:t>
    </dgm:pt>
    <dgm:pt modelId="{C431EADE-749E-418C-959E-C0FB9879941C}">
      <dgm:prSet/>
      <dgm:spPr/>
      <dgm:t>
        <a:bodyPr/>
        <a:lstStyle/>
        <a:p>
          <a:r>
            <a:rPr lang="ka-GE" b="1" dirty="0"/>
            <a:t>საკვლევი თემის აქტუალობა</a:t>
          </a:r>
          <a:endParaRPr lang="en-US" dirty="0"/>
        </a:p>
      </dgm:t>
    </dgm:pt>
    <dgm:pt modelId="{46269571-7CA8-44AE-92B1-8C00DF356FC2}" type="parTrans" cxnId="{E60ADBE2-2A54-4C49-873C-5054689B2D2C}">
      <dgm:prSet/>
      <dgm:spPr/>
      <dgm:t>
        <a:bodyPr/>
        <a:lstStyle/>
        <a:p>
          <a:endParaRPr lang="en-US"/>
        </a:p>
      </dgm:t>
    </dgm:pt>
    <dgm:pt modelId="{B4939DF1-09EB-4AF7-90ED-209277446A44}" type="sibTrans" cxnId="{E60ADBE2-2A54-4C49-873C-5054689B2D2C}">
      <dgm:prSet/>
      <dgm:spPr/>
      <dgm:t>
        <a:bodyPr/>
        <a:lstStyle/>
        <a:p>
          <a:endParaRPr lang="en-US"/>
        </a:p>
      </dgm:t>
    </dgm:pt>
    <dgm:pt modelId="{03DEE95B-AD0F-4316-95C8-99C5376D4E17}" type="pres">
      <dgm:prSet presAssocID="{977BE70E-1556-4DCC-BA74-34648AFA7117}" presName="linear" presStyleCnt="0">
        <dgm:presLayoutVars>
          <dgm:animLvl val="lvl"/>
          <dgm:resizeHandles val="exact"/>
        </dgm:presLayoutVars>
      </dgm:prSet>
      <dgm:spPr/>
    </dgm:pt>
    <dgm:pt modelId="{1185753B-93B0-4FED-A959-758EC8518575}" type="pres">
      <dgm:prSet presAssocID="{C431EADE-749E-418C-959E-C0FB9879941C}" presName="parentText" presStyleLbl="node1" presStyleIdx="0" presStyleCnt="1">
        <dgm:presLayoutVars>
          <dgm:chMax val="0"/>
          <dgm:bulletEnabled val="1"/>
        </dgm:presLayoutVars>
      </dgm:prSet>
      <dgm:spPr/>
    </dgm:pt>
  </dgm:ptLst>
  <dgm:cxnLst>
    <dgm:cxn modelId="{E26ED744-E295-4073-8424-54C67C67BC44}" type="presOf" srcId="{C431EADE-749E-418C-959E-C0FB9879941C}" destId="{1185753B-93B0-4FED-A959-758EC8518575}" srcOrd="0" destOrd="0" presId="urn:microsoft.com/office/officeart/2005/8/layout/vList2"/>
    <dgm:cxn modelId="{48FE40C5-DB8F-43D7-B2F8-4F52515EC80F}" type="presOf" srcId="{977BE70E-1556-4DCC-BA74-34648AFA7117}" destId="{03DEE95B-AD0F-4316-95C8-99C5376D4E17}" srcOrd="0" destOrd="0" presId="urn:microsoft.com/office/officeart/2005/8/layout/vList2"/>
    <dgm:cxn modelId="{E60ADBE2-2A54-4C49-873C-5054689B2D2C}" srcId="{977BE70E-1556-4DCC-BA74-34648AFA7117}" destId="{C431EADE-749E-418C-959E-C0FB9879941C}" srcOrd="0" destOrd="0" parTransId="{46269571-7CA8-44AE-92B1-8C00DF356FC2}" sibTransId="{B4939DF1-09EB-4AF7-90ED-209277446A44}"/>
    <dgm:cxn modelId="{59598A76-3B10-4397-B0C9-640EB2B1DF61}" type="presParOf" srcId="{03DEE95B-AD0F-4316-95C8-99C5376D4E17}" destId="{1185753B-93B0-4FED-A959-758EC851857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2800" dirty="0"/>
            <a:t>კვლევის მონაცემები - </a:t>
          </a:r>
          <a:r>
            <a:rPr lang="ka-GE" sz="2800" b="0" dirty="0">
              <a:effectLst/>
              <a:latin typeface="Sylfaen" panose="010A0502050306030303" pitchFamily="18" charset="0"/>
              <a:cs typeface="Times New Roman" panose="02020603050405020304" pitchFamily="18" charset="0"/>
            </a:rPr>
            <a:t>ფარმაცია</a:t>
          </a:r>
          <a:endParaRPr lang="en-US" sz="2800" b="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79772" custScaleY="66764" custLinFactNeighborX="10114" custLinFactNeighborY="-30254">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2800" dirty="0"/>
            <a:t>კვლევის მონაცემები - </a:t>
          </a:r>
          <a:r>
            <a:rPr lang="ka-GE" sz="2800" b="0" dirty="0">
              <a:effectLst/>
              <a:latin typeface="Sylfaen" panose="010A0502050306030303" pitchFamily="18" charset="0"/>
              <a:cs typeface="Times New Roman" panose="02020603050405020304" pitchFamily="18" charset="0"/>
            </a:rPr>
            <a:t>ფარმაცია</a:t>
          </a:r>
          <a:endParaRPr lang="en-US" sz="2800" b="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79772" custScaleY="66764" custLinFactNeighborX="10114" custLinFactNeighborY="-30254">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2800" dirty="0"/>
            <a:t>კვლევის მონაცემები - </a:t>
          </a:r>
          <a:r>
            <a:rPr lang="ka-GE" sz="2800" b="0" dirty="0">
              <a:effectLst/>
              <a:latin typeface="Sylfaen" panose="010A0502050306030303" pitchFamily="18" charset="0"/>
              <a:cs typeface="Times New Roman" panose="02020603050405020304" pitchFamily="18" charset="0"/>
            </a:rPr>
            <a:t>ტანსაცმლის წარმოება</a:t>
          </a:r>
          <a:endParaRPr lang="en-US" sz="2800" b="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79772" custScaleY="66764" custLinFactNeighborX="10114" custLinFactNeighborY="-30254">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2800" dirty="0"/>
            <a:t>კვლევის მონაცემები - </a:t>
          </a:r>
          <a:r>
            <a:rPr lang="ka-GE" sz="2800" b="0" dirty="0">
              <a:effectLst/>
              <a:latin typeface="Sylfaen" panose="010A0502050306030303" pitchFamily="18" charset="0"/>
              <a:cs typeface="Times New Roman" panose="02020603050405020304" pitchFamily="18" charset="0"/>
            </a:rPr>
            <a:t>ჯანდაცვის სფერო</a:t>
          </a:r>
          <a:endParaRPr lang="en-US" sz="2800" b="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79772" custScaleY="66764" custLinFactNeighborX="10114" custLinFactNeighborY="-30254">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2800" dirty="0"/>
            <a:t>კვლევის მონაცემები - </a:t>
          </a:r>
          <a:r>
            <a:rPr lang="ka-GE" sz="2800" b="0" dirty="0">
              <a:effectLst/>
              <a:latin typeface="Sylfaen" panose="010A0502050306030303" pitchFamily="18" charset="0"/>
              <a:cs typeface="Times New Roman" panose="02020603050405020304" pitchFamily="18" charset="0"/>
            </a:rPr>
            <a:t>ჯანდაცვის სფერო</a:t>
          </a:r>
          <a:endParaRPr lang="en-US" sz="2800" b="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79772" custScaleY="66764" custLinFactNeighborX="10114" custLinFactNeighborY="-30254">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2800" dirty="0"/>
            <a:t>კვლევის მონაცემები - </a:t>
          </a:r>
          <a:r>
            <a:rPr lang="ka-GE" sz="2800" b="0" dirty="0">
              <a:effectLst/>
              <a:latin typeface="Sylfaen" panose="010A0502050306030303" pitchFamily="18" charset="0"/>
              <a:cs typeface="Times New Roman" panose="02020603050405020304" pitchFamily="18" charset="0"/>
            </a:rPr>
            <a:t>ჯანდაცვის სფერო</a:t>
          </a:r>
          <a:endParaRPr lang="en-US" sz="2800" b="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79772" custScaleY="66764" custLinFactNeighborX="10114" custLinFactNeighborY="-30254">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2800" dirty="0"/>
            <a:t>კვლევის მონაცემები - </a:t>
          </a:r>
          <a:r>
            <a:rPr lang="ka-GE" sz="2800" b="0" dirty="0">
              <a:effectLst/>
              <a:latin typeface="Sylfaen" panose="010A0502050306030303" pitchFamily="18" charset="0"/>
              <a:cs typeface="Times New Roman" panose="02020603050405020304" pitchFamily="18" charset="0"/>
            </a:rPr>
            <a:t>ჯანდაცვის სფერო</a:t>
          </a:r>
          <a:endParaRPr lang="en-US" sz="2800" b="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79772" custScaleY="66764" custLinFactNeighborX="10114" custLinFactNeighborY="-30254">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2800" dirty="0"/>
            <a:t>კვლევის დასკვნა და მიგნებები</a:t>
          </a:r>
          <a:endParaRPr lang="en-US" sz="2800" b="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79772" custScaleY="66764" custLinFactNeighborX="10114" custLinFactNeighborY="-30254">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2800" dirty="0"/>
            <a:t>კვლევის დასკვნა და მიგნებები</a:t>
          </a:r>
          <a:endParaRPr lang="en-US" sz="2800" b="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79772" custScaleY="66764" custLinFactNeighborX="10114" custLinFactNeighborY="-21439">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A588CC9-1BC2-4D65-9C07-7E9FE010F949}" type="doc">
      <dgm:prSet loTypeId="urn:microsoft.com/office/officeart/2005/8/layout/vList2" loCatId="list" qsTypeId="urn:microsoft.com/office/officeart/2005/8/quickstyle/simple4" qsCatId="simple" csTypeId="urn:microsoft.com/office/officeart/2005/8/colors/accent1_2" csCatId="accent1"/>
      <dgm:spPr/>
      <dgm:t>
        <a:bodyPr/>
        <a:lstStyle/>
        <a:p>
          <a:endParaRPr lang="en-US"/>
        </a:p>
      </dgm:t>
    </dgm:pt>
    <dgm:pt modelId="{59DCFAB3-66BC-479F-8165-CEC2F9C43A4B}" type="pres">
      <dgm:prSet presAssocID="{0A588CC9-1BC2-4D65-9C07-7E9FE010F949}" presName="linear" presStyleCnt="0">
        <dgm:presLayoutVars>
          <dgm:animLvl val="lvl"/>
          <dgm:resizeHandles val="exact"/>
        </dgm:presLayoutVars>
      </dgm:prSet>
      <dgm:spPr/>
    </dgm:pt>
  </dgm:ptLst>
  <dgm:cxnLst>
    <dgm:cxn modelId="{45A27CAD-2D0C-4221-8A78-61CA9029631A}" type="presOf" srcId="{0A588CC9-1BC2-4D65-9C07-7E9FE010F949}" destId="{59DCFAB3-66BC-479F-8165-CEC2F9C43A4B}"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8E5904C-2C02-43E9-9F5B-554957B48809}"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0B5295E1-1277-44A3-9065-031023738F7B}">
      <dgm:prSet custT="1"/>
      <dgm:spPr/>
      <dgm:t>
        <a:bodyPr/>
        <a:lstStyle/>
        <a:p>
          <a:r>
            <a:rPr lang="ka-GE" sz="2400" b="1" u="sng" dirty="0"/>
            <a:t>კვლევის მიზნებია: </a:t>
          </a:r>
          <a:endParaRPr lang="en-US" sz="2400" u="sng" dirty="0"/>
        </a:p>
      </dgm:t>
    </dgm:pt>
    <dgm:pt modelId="{FF51F7F4-D080-4B60-81F9-DBF98C387D27}" type="parTrans" cxnId="{CB9C47C6-FF9C-4A3C-8BA6-45C9965B9A84}">
      <dgm:prSet/>
      <dgm:spPr/>
      <dgm:t>
        <a:bodyPr/>
        <a:lstStyle/>
        <a:p>
          <a:endParaRPr lang="en-US"/>
        </a:p>
      </dgm:t>
    </dgm:pt>
    <dgm:pt modelId="{06899231-4C6B-4F6F-9EBB-52E72D9F6D2F}" type="sibTrans" cxnId="{CB9C47C6-FF9C-4A3C-8BA6-45C9965B9A84}">
      <dgm:prSet/>
      <dgm:spPr/>
      <dgm:t>
        <a:bodyPr/>
        <a:lstStyle/>
        <a:p>
          <a:endParaRPr lang="en-US"/>
        </a:p>
      </dgm:t>
    </dgm:pt>
    <dgm:pt modelId="{0207B799-8652-490A-971B-406E0A817E6A}">
      <dgm:prSet custT="1"/>
      <dgm:spPr/>
      <dgm:t>
        <a:bodyPr/>
        <a:lstStyle/>
        <a:p>
          <a:r>
            <a:rPr lang="ka-GE" sz="2000" dirty="0"/>
            <a:t>დამსაქმებელთა კმაყოფილების დადგენა პროფესიული განათლებით და პროფესიული სასწავლებლით;</a:t>
          </a:r>
          <a:endParaRPr lang="en-US" sz="2000" dirty="0"/>
        </a:p>
      </dgm:t>
    </dgm:pt>
    <dgm:pt modelId="{1BA59E28-A658-4B35-BF33-16EF7EA43694}" type="parTrans" cxnId="{5B80D11C-47F8-4F18-AFF2-E8473D941F15}">
      <dgm:prSet/>
      <dgm:spPr/>
      <dgm:t>
        <a:bodyPr/>
        <a:lstStyle/>
        <a:p>
          <a:endParaRPr lang="en-US"/>
        </a:p>
      </dgm:t>
    </dgm:pt>
    <dgm:pt modelId="{8C49D3E5-5CD8-4AE2-80BE-E91E3901FA0C}" type="sibTrans" cxnId="{5B80D11C-47F8-4F18-AFF2-E8473D941F15}">
      <dgm:prSet/>
      <dgm:spPr/>
      <dgm:t>
        <a:bodyPr/>
        <a:lstStyle/>
        <a:p>
          <a:endParaRPr lang="en-US"/>
        </a:p>
      </dgm:t>
    </dgm:pt>
    <dgm:pt modelId="{B57880B7-6D88-4A82-8F47-FB3B5574C63A}">
      <dgm:prSet custT="1"/>
      <dgm:spPr/>
      <dgm:t>
        <a:bodyPr/>
        <a:lstStyle/>
        <a:p>
          <a:r>
            <a:rPr lang="ka-GE" sz="2000" dirty="0"/>
            <a:t>შრომის ბაზრის კონკრეტულ სეგმენტში მოთხოვნადი პროფესიების გამოვლენა;</a:t>
          </a:r>
          <a:endParaRPr lang="en-US" sz="2000" dirty="0"/>
        </a:p>
      </dgm:t>
    </dgm:pt>
    <dgm:pt modelId="{A798725B-B4B7-4ED3-BDC8-4C685C27369F}" type="parTrans" cxnId="{A54DE1B2-695F-47E9-831E-CDB6AD3E45C1}">
      <dgm:prSet/>
      <dgm:spPr/>
      <dgm:t>
        <a:bodyPr/>
        <a:lstStyle/>
        <a:p>
          <a:endParaRPr lang="en-US"/>
        </a:p>
      </dgm:t>
    </dgm:pt>
    <dgm:pt modelId="{42A2E641-9047-4034-819D-78DD29AFE2DE}" type="sibTrans" cxnId="{A54DE1B2-695F-47E9-831E-CDB6AD3E45C1}">
      <dgm:prSet/>
      <dgm:spPr/>
      <dgm:t>
        <a:bodyPr/>
        <a:lstStyle/>
        <a:p>
          <a:endParaRPr lang="en-US"/>
        </a:p>
      </dgm:t>
    </dgm:pt>
    <dgm:pt modelId="{C779D1A1-46F0-48A2-B50D-9C018F0122D0}">
      <dgm:prSet/>
      <dgm:spPr/>
      <dgm:t>
        <a:bodyPr/>
        <a:lstStyle/>
        <a:p>
          <a:endParaRPr lang="en-US"/>
        </a:p>
      </dgm:t>
    </dgm:pt>
    <dgm:pt modelId="{D33DD5A6-52BE-4DCD-8E60-574C6D5FAB0A}" type="parTrans" cxnId="{278EA742-0CA3-4897-AFFE-27F4367E78C7}">
      <dgm:prSet/>
      <dgm:spPr/>
      <dgm:t>
        <a:bodyPr/>
        <a:lstStyle/>
        <a:p>
          <a:endParaRPr lang="en-US"/>
        </a:p>
      </dgm:t>
    </dgm:pt>
    <dgm:pt modelId="{06463C41-4A85-4209-9AB9-4C5B45368292}" type="sibTrans" cxnId="{278EA742-0CA3-4897-AFFE-27F4367E78C7}">
      <dgm:prSet/>
      <dgm:spPr/>
      <dgm:t>
        <a:bodyPr/>
        <a:lstStyle/>
        <a:p>
          <a:endParaRPr lang="en-US"/>
        </a:p>
      </dgm:t>
    </dgm:pt>
    <dgm:pt modelId="{691BCC28-5CED-4494-A32B-AE3533D3EDB8}">
      <dgm:prSet custT="1"/>
      <dgm:spPr/>
      <dgm:t>
        <a:bodyPr/>
        <a:lstStyle/>
        <a:p>
          <a:r>
            <a:rPr lang="ka-GE" sz="2400" b="1" u="sng" dirty="0"/>
            <a:t>კვლევის ამოცანებია:</a:t>
          </a:r>
          <a:endParaRPr lang="en-US" sz="2400" u="sng" dirty="0"/>
        </a:p>
      </dgm:t>
    </dgm:pt>
    <dgm:pt modelId="{01DEF8EB-5804-4E82-A142-BB9A415A3141}" type="parTrans" cxnId="{9E215529-A671-4EE6-BBBB-FA4C65132581}">
      <dgm:prSet/>
      <dgm:spPr/>
      <dgm:t>
        <a:bodyPr/>
        <a:lstStyle/>
        <a:p>
          <a:endParaRPr lang="en-US"/>
        </a:p>
      </dgm:t>
    </dgm:pt>
    <dgm:pt modelId="{F18D9E9A-229D-436F-9C3F-D675BAEC1D61}" type="sibTrans" cxnId="{9E215529-A671-4EE6-BBBB-FA4C65132581}">
      <dgm:prSet/>
      <dgm:spPr/>
      <dgm:t>
        <a:bodyPr/>
        <a:lstStyle/>
        <a:p>
          <a:endParaRPr lang="en-US"/>
        </a:p>
      </dgm:t>
    </dgm:pt>
    <dgm:pt modelId="{69A10A87-2820-4AC1-845F-DB79965DD398}">
      <dgm:prSet custT="1"/>
      <dgm:spPr/>
      <dgm:t>
        <a:bodyPr/>
        <a:lstStyle/>
        <a:p>
          <a:r>
            <a:rPr lang="ka-GE" sz="2000" dirty="0"/>
            <a:t>დამსაქმებელთა კმაყოფილების  დადგენა შპს მარნეულის კოლეჯის  მიერ განხორციელებული პროფესიული საგანმანთლებლო პროგრამებით და კურსდამთავრებულებით;</a:t>
          </a:r>
          <a:r>
            <a:rPr lang="ka-GE" sz="500" dirty="0"/>
            <a:t>:</a:t>
          </a:r>
          <a:endParaRPr lang="en-US" sz="500" dirty="0"/>
        </a:p>
      </dgm:t>
    </dgm:pt>
    <dgm:pt modelId="{C5FB3982-4925-41C3-8CB3-7970F7F730A7}" type="parTrans" cxnId="{D54055DF-4811-422B-A5CF-8AE87420A6D6}">
      <dgm:prSet/>
      <dgm:spPr/>
      <dgm:t>
        <a:bodyPr/>
        <a:lstStyle/>
        <a:p>
          <a:endParaRPr lang="en-US"/>
        </a:p>
      </dgm:t>
    </dgm:pt>
    <dgm:pt modelId="{771C0D75-1BB2-4928-B8E3-32B304ED31A9}" type="sibTrans" cxnId="{D54055DF-4811-422B-A5CF-8AE87420A6D6}">
      <dgm:prSet/>
      <dgm:spPr/>
      <dgm:t>
        <a:bodyPr/>
        <a:lstStyle/>
        <a:p>
          <a:endParaRPr lang="en-US"/>
        </a:p>
      </dgm:t>
    </dgm:pt>
    <dgm:pt modelId="{AA4B98EA-A7DD-481D-841B-A7ACEF488FFF}">
      <dgm:prSet custT="1"/>
      <dgm:spPr/>
      <dgm:t>
        <a:bodyPr/>
        <a:lstStyle/>
        <a:p>
          <a:r>
            <a:rPr lang="ka-GE" sz="2000" dirty="0"/>
            <a:t>დამსაქმებლების სამომავლო გეგმები პროფესიულ სასწავლებელთან- კერძოდ მარნეულის კოლეჯთან; </a:t>
          </a:r>
          <a:endParaRPr lang="en-US" sz="2000" dirty="0"/>
        </a:p>
      </dgm:t>
    </dgm:pt>
    <dgm:pt modelId="{F053D856-7007-4644-A85F-5A93E7639319}" type="parTrans" cxnId="{DE02AFE8-E524-495B-8016-36DDDE8EAF71}">
      <dgm:prSet/>
      <dgm:spPr/>
      <dgm:t>
        <a:bodyPr/>
        <a:lstStyle/>
        <a:p>
          <a:endParaRPr lang="en-US"/>
        </a:p>
      </dgm:t>
    </dgm:pt>
    <dgm:pt modelId="{8F4D1843-F61D-409F-AB8D-D158AA66CFFB}" type="sibTrans" cxnId="{DE02AFE8-E524-495B-8016-36DDDE8EAF71}">
      <dgm:prSet/>
      <dgm:spPr/>
      <dgm:t>
        <a:bodyPr/>
        <a:lstStyle/>
        <a:p>
          <a:endParaRPr lang="en-US"/>
        </a:p>
      </dgm:t>
    </dgm:pt>
    <dgm:pt modelId="{5F113E94-34DA-4408-9EFB-91B67957331F}">
      <dgm:prSet custT="1"/>
      <dgm:spPr/>
      <dgm:t>
        <a:bodyPr/>
        <a:lstStyle/>
        <a:p>
          <a:r>
            <a:rPr lang="ka-GE" sz="2000" dirty="0"/>
            <a:t>დამსაქმებლებისთვის მნიშვნელოვანი პროფესიების იდენტიფიცირება;</a:t>
          </a:r>
          <a:endParaRPr lang="en-US" sz="2000" dirty="0"/>
        </a:p>
      </dgm:t>
    </dgm:pt>
    <dgm:pt modelId="{12128526-DE5E-4B42-8643-CBFF2E40CDCE}" type="parTrans" cxnId="{9A2A4138-FE15-48B9-AB9E-B611CEB2CC6D}">
      <dgm:prSet/>
      <dgm:spPr/>
      <dgm:t>
        <a:bodyPr/>
        <a:lstStyle/>
        <a:p>
          <a:endParaRPr lang="en-US"/>
        </a:p>
      </dgm:t>
    </dgm:pt>
    <dgm:pt modelId="{77B9F8CA-9DA3-4F5F-BD75-988DA14F9A94}" type="sibTrans" cxnId="{9A2A4138-FE15-48B9-AB9E-B611CEB2CC6D}">
      <dgm:prSet/>
      <dgm:spPr/>
      <dgm:t>
        <a:bodyPr/>
        <a:lstStyle/>
        <a:p>
          <a:endParaRPr lang="en-US"/>
        </a:p>
      </dgm:t>
    </dgm:pt>
    <dgm:pt modelId="{EA899C8E-9097-4728-A57E-1D00D30A1011}">
      <dgm:prSet custT="1"/>
      <dgm:spPr/>
      <dgm:t>
        <a:bodyPr/>
        <a:lstStyle/>
        <a:p>
          <a:r>
            <a:rPr lang="ka-GE" sz="2000" dirty="0"/>
            <a:t>დამსაქმებელთა მხრიდან სასურველი თანამშრომლობის ფორმის დადგენა.</a:t>
          </a:r>
          <a:endParaRPr lang="en-US" sz="2000" dirty="0"/>
        </a:p>
      </dgm:t>
    </dgm:pt>
    <dgm:pt modelId="{45DD7198-AC2B-4704-8D29-527B45C3548E}" type="parTrans" cxnId="{ADDE4513-7BA5-41FB-A9A5-49D69B69FEE5}">
      <dgm:prSet/>
      <dgm:spPr/>
      <dgm:t>
        <a:bodyPr/>
        <a:lstStyle/>
        <a:p>
          <a:endParaRPr lang="en-US"/>
        </a:p>
      </dgm:t>
    </dgm:pt>
    <dgm:pt modelId="{5E8C02B4-14A0-4F0F-AEE6-D779160112AB}" type="sibTrans" cxnId="{ADDE4513-7BA5-41FB-A9A5-49D69B69FEE5}">
      <dgm:prSet/>
      <dgm:spPr/>
      <dgm:t>
        <a:bodyPr/>
        <a:lstStyle/>
        <a:p>
          <a:endParaRPr lang="en-US"/>
        </a:p>
      </dgm:t>
    </dgm:pt>
    <dgm:pt modelId="{98F92433-3185-4861-8AE4-4100386B97D6}" type="pres">
      <dgm:prSet presAssocID="{58E5904C-2C02-43E9-9F5B-554957B48809}" presName="linear" presStyleCnt="0">
        <dgm:presLayoutVars>
          <dgm:animLvl val="lvl"/>
          <dgm:resizeHandles val="exact"/>
        </dgm:presLayoutVars>
      </dgm:prSet>
      <dgm:spPr/>
    </dgm:pt>
    <dgm:pt modelId="{BFEF6C98-67DF-4AEF-A6DF-69034DFDC3E6}" type="pres">
      <dgm:prSet presAssocID="{0B5295E1-1277-44A3-9065-031023738F7B}" presName="parentText" presStyleLbl="node1" presStyleIdx="0" presStyleCnt="8">
        <dgm:presLayoutVars>
          <dgm:chMax val="0"/>
          <dgm:bulletEnabled val="1"/>
        </dgm:presLayoutVars>
      </dgm:prSet>
      <dgm:spPr/>
    </dgm:pt>
    <dgm:pt modelId="{5997BD94-E33C-4A97-87A1-DA772B92DF7A}" type="pres">
      <dgm:prSet presAssocID="{06899231-4C6B-4F6F-9EBB-52E72D9F6D2F}" presName="spacer" presStyleCnt="0"/>
      <dgm:spPr/>
    </dgm:pt>
    <dgm:pt modelId="{9C320D87-DE90-43EB-AC0A-E789306B31C4}" type="pres">
      <dgm:prSet presAssocID="{0207B799-8652-490A-971B-406E0A817E6A}" presName="parentText" presStyleLbl="node1" presStyleIdx="1" presStyleCnt="8">
        <dgm:presLayoutVars>
          <dgm:chMax val="0"/>
          <dgm:bulletEnabled val="1"/>
        </dgm:presLayoutVars>
      </dgm:prSet>
      <dgm:spPr/>
    </dgm:pt>
    <dgm:pt modelId="{2DFE73EB-FEC0-47A2-90C6-19E4A85FC91A}" type="pres">
      <dgm:prSet presAssocID="{8C49D3E5-5CD8-4AE2-80BE-E91E3901FA0C}" presName="spacer" presStyleCnt="0"/>
      <dgm:spPr/>
    </dgm:pt>
    <dgm:pt modelId="{85ED7C83-8318-4FE8-8848-82C54A70DF94}" type="pres">
      <dgm:prSet presAssocID="{B57880B7-6D88-4A82-8F47-FB3B5574C63A}" presName="parentText" presStyleLbl="node1" presStyleIdx="2" presStyleCnt="8">
        <dgm:presLayoutVars>
          <dgm:chMax val="0"/>
          <dgm:bulletEnabled val="1"/>
        </dgm:presLayoutVars>
      </dgm:prSet>
      <dgm:spPr/>
    </dgm:pt>
    <dgm:pt modelId="{D7590D47-D81E-4D00-90BC-46F1BBA0EA2B}" type="pres">
      <dgm:prSet presAssocID="{B57880B7-6D88-4A82-8F47-FB3B5574C63A}" presName="childText" presStyleLbl="revTx" presStyleIdx="0" presStyleCnt="1">
        <dgm:presLayoutVars>
          <dgm:bulletEnabled val="1"/>
        </dgm:presLayoutVars>
      </dgm:prSet>
      <dgm:spPr/>
    </dgm:pt>
    <dgm:pt modelId="{73206EFB-59B7-4D24-86CA-147CD9741F6B}" type="pres">
      <dgm:prSet presAssocID="{691BCC28-5CED-4494-A32B-AE3533D3EDB8}" presName="parentText" presStyleLbl="node1" presStyleIdx="3" presStyleCnt="8">
        <dgm:presLayoutVars>
          <dgm:chMax val="0"/>
          <dgm:bulletEnabled val="1"/>
        </dgm:presLayoutVars>
      </dgm:prSet>
      <dgm:spPr/>
    </dgm:pt>
    <dgm:pt modelId="{9BAB0D29-8E6E-4741-A999-E755DF059866}" type="pres">
      <dgm:prSet presAssocID="{F18D9E9A-229D-436F-9C3F-D675BAEC1D61}" presName="spacer" presStyleCnt="0"/>
      <dgm:spPr/>
    </dgm:pt>
    <dgm:pt modelId="{0EACDFBB-D71D-4646-9D7F-A17792EB87FB}" type="pres">
      <dgm:prSet presAssocID="{69A10A87-2820-4AC1-845F-DB79965DD398}" presName="parentText" presStyleLbl="node1" presStyleIdx="4" presStyleCnt="8">
        <dgm:presLayoutVars>
          <dgm:chMax val="0"/>
          <dgm:bulletEnabled val="1"/>
        </dgm:presLayoutVars>
      </dgm:prSet>
      <dgm:spPr/>
    </dgm:pt>
    <dgm:pt modelId="{373B2DA0-D927-4846-BAFA-6D1C43CE005F}" type="pres">
      <dgm:prSet presAssocID="{771C0D75-1BB2-4928-B8E3-32B304ED31A9}" presName="spacer" presStyleCnt="0"/>
      <dgm:spPr/>
    </dgm:pt>
    <dgm:pt modelId="{71B05D47-273A-45C1-BD92-4D93CF74288B}" type="pres">
      <dgm:prSet presAssocID="{AA4B98EA-A7DD-481D-841B-A7ACEF488FFF}" presName="parentText" presStyleLbl="node1" presStyleIdx="5" presStyleCnt="8">
        <dgm:presLayoutVars>
          <dgm:chMax val="0"/>
          <dgm:bulletEnabled val="1"/>
        </dgm:presLayoutVars>
      </dgm:prSet>
      <dgm:spPr/>
    </dgm:pt>
    <dgm:pt modelId="{16657819-F655-4462-A042-7849A1CC17B7}" type="pres">
      <dgm:prSet presAssocID="{8F4D1843-F61D-409F-AB8D-D158AA66CFFB}" presName="spacer" presStyleCnt="0"/>
      <dgm:spPr/>
    </dgm:pt>
    <dgm:pt modelId="{C52E2E3A-F4A6-4923-9BB2-37472F144CFA}" type="pres">
      <dgm:prSet presAssocID="{5F113E94-34DA-4408-9EFB-91B67957331F}" presName="parentText" presStyleLbl="node1" presStyleIdx="6" presStyleCnt="8">
        <dgm:presLayoutVars>
          <dgm:chMax val="0"/>
          <dgm:bulletEnabled val="1"/>
        </dgm:presLayoutVars>
      </dgm:prSet>
      <dgm:spPr/>
    </dgm:pt>
    <dgm:pt modelId="{0B40BF23-FE29-4385-AB6B-23880D9AC85A}" type="pres">
      <dgm:prSet presAssocID="{77B9F8CA-9DA3-4F5F-BD75-988DA14F9A94}" presName="spacer" presStyleCnt="0"/>
      <dgm:spPr/>
    </dgm:pt>
    <dgm:pt modelId="{D4BBE637-0B99-4C91-844B-815CFD6579D6}" type="pres">
      <dgm:prSet presAssocID="{EA899C8E-9097-4728-A57E-1D00D30A1011}" presName="parentText" presStyleLbl="node1" presStyleIdx="7" presStyleCnt="8" custLinFactNeighborX="347" custLinFactNeighborY="16846">
        <dgm:presLayoutVars>
          <dgm:chMax val="0"/>
          <dgm:bulletEnabled val="1"/>
        </dgm:presLayoutVars>
      </dgm:prSet>
      <dgm:spPr/>
    </dgm:pt>
  </dgm:ptLst>
  <dgm:cxnLst>
    <dgm:cxn modelId="{E9506906-CB81-406D-8260-8FB910BC9071}" type="presOf" srcId="{5F113E94-34DA-4408-9EFB-91B67957331F}" destId="{C52E2E3A-F4A6-4923-9BB2-37472F144CFA}" srcOrd="0" destOrd="0" presId="urn:microsoft.com/office/officeart/2005/8/layout/vList2"/>
    <dgm:cxn modelId="{B050E207-0E8A-4473-A478-D895F9CB1082}" type="presOf" srcId="{69A10A87-2820-4AC1-845F-DB79965DD398}" destId="{0EACDFBB-D71D-4646-9D7F-A17792EB87FB}" srcOrd="0" destOrd="0" presId="urn:microsoft.com/office/officeart/2005/8/layout/vList2"/>
    <dgm:cxn modelId="{1B79BB08-0B82-4EDE-B33F-A0BCAD7C366F}" type="presOf" srcId="{AA4B98EA-A7DD-481D-841B-A7ACEF488FFF}" destId="{71B05D47-273A-45C1-BD92-4D93CF74288B}" srcOrd="0" destOrd="0" presId="urn:microsoft.com/office/officeart/2005/8/layout/vList2"/>
    <dgm:cxn modelId="{ADDE4513-7BA5-41FB-A9A5-49D69B69FEE5}" srcId="{58E5904C-2C02-43E9-9F5B-554957B48809}" destId="{EA899C8E-9097-4728-A57E-1D00D30A1011}" srcOrd="7" destOrd="0" parTransId="{45DD7198-AC2B-4704-8D29-527B45C3548E}" sibTransId="{5E8C02B4-14A0-4F0F-AEE6-D779160112AB}"/>
    <dgm:cxn modelId="{52CC0E1B-143D-468E-9C38-CEDE04814BF8}" type="presOf" srcId="{691BCC28-5CED-4494-A32B-AE3533D3EDB8}" destId="{73206EFB-59B7-4D24-86CA-147CD9741F6B}" srcOrd="0" destOrd="0" presId="urn:microsoft.com/office/officeart/2005/8/layout/vList2"/>
    <dgm:cxn modelId="{5B80D11C-47F8-4F18-AFF2-E8473D941F15}" srcId="{58E5904C-2C02-43E9-9F5B-554957B48809}" destId="{0207B799-8652-490A-971B-406E0A817E6A}" srcOrd="1" destOrd="0" parTransId="{1BA59E28-A658-4B35-BF33-16EF7EA43694}" sibTransId="{8C49D3E5-5CD8-4AE2-80BE-E91E3901FA0C}"/>
    <dgm:cxn modelId="{9E215529-A671-4EE6-BBBB-FA4C65132581}" srcId="{58E5904C-2C02-43E9-9F5B-554957B48809}" destId="{691BCC28-5CED-4494-A32B-AE3533D3EDB8}" srcOrd="3" destOrd="0" parTransId="{01DEF8EB-5804-4E82-A142-BB9A415A3141}" sibTransId="{F18D9E9A-229D-436F-9C3F-D675BAEC1D61}"/>
    <dgm:cxn modelId="{619F162A-40E6-4C0A-B4EC-F424B5A101D9}" type="presOf" srcId="{58E5904C-2C02-43E9-9F5B-554957B48809}" destId="{98F92433-3185-4861-8AE4-4100386B97D6}" srcOrd="0" destOrd="0" presId="urn:microsoft.com/office/officeart/2005/8/layout/vList2"/>
    <dgm:cxn modelId="{9A2A4138-FE15-48B9-AB9E-B611CEB2CC6D}" srcId="{58E5904C-2C02-43E9-9F5B-554957B48809}" destId="{5F113E94-34DA-4408-9EFB-91B67957331F}" srcOrd="6" destOrd="0" parTransId="{12128526-DE5E-4B42-8643-CBFF2E40CDCE}" sibTransId="{77B9F8CA-9DA3-4F5F-BD75-988DA14F9A94}"/>
    <dgm:cxn modelId="{E260B838-CF2C-4932-A365-48661CC33B11}" type="presOf" srcId="{EA899C8E-9097-4728-A57E-1D00D30A1011}" destId="{D4BBE637-0B99-4C91-844B-815CFD6579D6}" srcOrd="0" destOrd="0" presId="urn:microsoft.com/office/officeart/2005/8/layout/vList2"/>
    <dgm:cxn modelId="{0FBD9061-F3A6-4B62-BE8C-EC9D6617C8C0}" type="presOf" srcId="{B57880B7-6D88-4A82-8F47-FB3B5574C63A}" destId="{85ED7C83-8318-4FE8-8848-82C54A70DF94}" srcOrd="0" destOrd="0" presId="urn:microsoft.com/office/officeart/2005/8/layout/vList2"/>
    <dgm:cxn modelId="{278EA742-0CA3-4897-AFFE-27F4367E78C7}" srcId="{B57880B7-6D88-4A82-8F47-FB3B5574C63A}" destId="{C779D1A1-46F0-48A2-B50D-9C018F0122D0}" srcOrd="0" destOrd="0" parTransId="{D33DD5A6-52BE-4DCD-8E60-574C6D5FAB0A}" sibTransId="{06463C41-4A85-4209-9AB9-4C5B45368292}"/>
    <dgm:cxn modelId="{6D40588E-AAE5-43CC-84B4-EC51342F419D}" type="presOf" srcId="{0207B799-8652-490A-971B-406E0A817E6A}" destId="{9C320D87-DE90-43EB-AC0A-E789306B31C4}" srcOrd="0" destOrd="0" presId="urn:microsoft.com/office/officeart/2005/8/layout/vList2"/>
    <dgm:cxn modelId="{B9E1468F-70B0-4772-8896-805E0719FEEB}" type="presOf" srcId="{C779D1A1-46F0-48A2-B50D-9C018F0122D0}" destId="{D7590D47-D81E-4D00-90BC-46F1BBA0EA2B}" srcOrd="0" destOrd="0" presId="urn:microsoft.com/office/officeart/2005/8/layout/vList2"/>
    <dgm:cxn modelId="{AA0DDE91-BD2B-49FA-ADB0-DB57DD672188}" type="presOf" srcId="{0B5295E1-1277-44A3-9065-031023738F7B}" destId="{BFEF6C98-67DF-4AEF-A6DF-69034DFDC3E6}" srcOrd="0" destOrd="0" presId="urn:microsoft.com/office/officeart/2005/8/layout/vList2"/>
    <dgm:cxn modelId="{A54DE1B2-695F-47E9-831E-CDB6AD3E45C1}" srcId="{58E5904C-2C02-43E9-9F5B-554957B48809}" destId="{B57880B7-6D88-4A82-8F47-FB3B5574C63A}" srcOrd="2" destOrd="0" parTransId="{A798725B-B4B7-4ED3-BDC8-4C685C27369F}" sibTransId="{42A2E641-9047-4034-819D-78DD29AFE2DE}"/>
    <dgm:cxn modelId="{CB9C47C6-FF9C-4A3C-8BA6-45C9965B9A84}" srcId="{58E5904C-2C02-43E9-9F5B-554957B48809}" destId="{0B5295E1-1277-44A3-9065-031023738F7B}" srcOrd="0" destOrd="0" parTransId="{FF51F7F4-D080-4B60-81F9-DBF98C387D27}" sibTransId="{06899231-4C6B-4F6F-9EBB-52E72D9F6D2F}"/>
    <dgm:cxn modelId="{D54055DF-4811-422B-A5CF-8AE87420A6D6}" srcId="{58E5904C-2C02-43E9-9F5B-554957B48809}" destId="{69A10A87-2820-4AC1-845F-DB79965DD398}" srcOrd="4" destOrd="0" parTransId="{C5FB3982-4925-41C3-8CB3-7970F7F730A7}" sibTransId="{771C0D75-1BB2-4928-B8E3-32B304ED31A9}"/>
    <dgm:cxn modelId="{DE02AFE8-E524-495B-8016-36DDDE8EAF71}" srcId="{58E5904C-2C02-43E9-9F5B-554957B48809}" destId="{AA4B98EA-A7DD-481D-841B-A7ACEF488FFF}" srcOrd="5" destOrd="0" parTransId="{F053D856-7007-4644-A85F-5A93E7639319}" sibTransId="{8F4D1843-F61D-409F-AB8D-D158AA66CFFB}"/>
    <dgm:cxn modelId="{59366FA2-55D6-45D9-ADB4-B23050A28C6A}" type="presParOf" srcId="{98F92433-3185-4861-8AE4-4100386B97D6}" destId="{BFEF6C98-67DF-4AEF-A6DF-69034DFDC3E6}" srcOrd="0" destOrd="0" presId="urn:microsoft.com/office/officeart/2005/8/layout/vList2"/>
    <dgm:cxn modelId="{31B7B1ED-A875-4B0D-89B0-7F8169199012}" type="presParOf" srcId="{98F92433-3185-4861-8AE4-4100386B97D6}" destId="{5997BD94-E33C-4A97-87A1-DA772B92DF7A}" srcOrd="1" destOrd="0" presId="urn:microsoft.com/office/officeart/2005/8/layout/vList2"/>
    <dgm:cxn modelId="{A9F3046F-A6C3-47C6-A843-5F4D5489C4DA}" type="presParOf" srcId="{98F92433-3185-4861-8AE4-4100386B97D6}" destId="{9C320D87-DE90-43EB-AC0A-E789306B31C4}" srcOrd="2" destOrd="0" presId="urn:microsoft.com/office/officeart/2005/8/layout/vList2"/>
    <dgm:cxn modelId="{C56D173A-62DA-4DE5-8640-888002FEBFCC}" type="presParOf" srcId="{98F92433-3185-4861-8AE4-4100386B97D6}" destId="{2DFE73EB-FEC0-47A2-90C6-19E4A85FC91A}" srcOrd="3" destOrd="0" presId="urn:microsoft.com/office/officeart/2005/8/layout/vList2"/>
    <dgm:cxn modelId="{F1C63AF6-98CF-4D5C-8D3B-393D2719F3B5}" type="presParOf" srcId="{98F92433-3185-4861-8AE4-4100386B97D6}" destId="{85ED7C83-8318-4FE8-8848-82C54A70DF94}" srcOrd="4" destOrd="0" presId="urn:microsoft.com/office/officeart/2005/8/layout/vList2"/>
    <dgm:cxn modelId="{DD8C9FFB-819F-40F7-8888-C679177DE542}" type="presParOf" srcId="{98F92433-3185-4861-8AE4-4100386B97D6}" destId="{D7590D47-D81E-4D00-90BC-46F1BBA0EA2B}" srcOrd="5" destOrd="0" presId="urn:microsoft.com/office/officeart/2005/8/layout/vList2"/>
    <dgm:cxn modelId="{B06447A5-8267-4E01-90B1-468A0DD1E74B}" type="presParOf" srcId="{98F92433-3185-4861-8AE4-4100386B97D6}" destId="{73206EFB-59B7-4D24-86CA-147CD9741F6B}" srcOrd="6" destOrd="0" presId="urn:microsoft.com/office/officeart/2005/8/layout/vList2"/>
    <dgm:cxn modelId="{086B2927-60F5-488E-B99C-2DAE0435281E}" type="presParOf" srcId="{98F92433-3185-4861-8AE4-4100386B97D6}" destId="{9BAB0D29-8E6E-4741-A999-E755DF059866}" srcOrd="7" destOrd="0" presId="urn:microsoft.com/office/officeart/2005/8/layout/vList2"/>
    <dgm:cxn modelId="{4B25EEF4-BE0B-4FAC-9621-E6F2053F8F4D}" type="presParOf" srcId="{98F92433-3185-4861-8AE4-4100386B97D6}" destId="{0EACDFBB-D71D-4646-9D7F-A17792EB87FB}" srcOrd="8" destOrd="0" presId="urn:microsoft.com/office/officeart/2005/8/layout/vList2"/>
    <dgm:cxn modelId="{AB2AB571-9094-4C17-9033-5180F7B29E41}" type="presParOf" srcId="{98F92433-3185-4861-8AE4-4100386B97D6}" destId="{373B2DA0-D927-4846-BAFA-6D1C43CE005F}" srcOrd="9" destOrd="0" presId="urn:microsoft.com/office/officeart/2005/8/layout/vList2"/>
    <dgm:cxn modelId="{7780028B-E7D8-4EE5-9995-A100E5C13EB6}" type="presParOf" srcId="{98F92433-3185-4861-8AE4-4100386B97D6}" destId="{71B05D47-273A-45C1-BD92-4D93CF74288B}" srcOrd="10" destOrd="0" presId="urn:microsoft.com/office/officeart/2005/8/layout/vList2"/>
    <dgm:cxn modelId="{0B4AB0D9-93D4-4F59-A6EC-D5D2556F13C9}" type="presParOf" srcId="{98F92433-3185-4861-8AE4-4100386B97D6}" destId="{16657819-F655-4462-A042-7849A1CC17B7}" srcOrd="11" destOrd="0" presId="urn:microsoft.com/office/officeart/2005/8/layout/vList2"/>
    <dgm:cxn modelId="{4A9DF7DA-F252-4480-AAB6-0B2D400FE819}" type="presParOf" srcId="{98F92433-3185-4861-8AE4-4100386B97D6}" destId="{C52E2E3A-F4A6-4923-9BB2-37472F144CFA}" srcOrd="12" destOrd="0" presId="urn:microsoft.com/office/officeart/2005/8/layout/vList2"/>
    <dgm:cxn modelId="{7A25DC7D-B233-4BFC-B781-726D58B1D674}" type="presParOf" srcId="{98F92433-3185-4861-8AE4-4100386B97D6}" destId="{0B40BF23-FE29-4385-AB6B-23880D9AC85A}" srcOrd="13" destOrd="0" presId="urn:microsoft.com/office/officeart/2005/8/layout/vList2"/>
    <dgm:cxn modelId="{EE3216B3-2A7A-4468-B459-8C341F62A2A8}" type="presParOf" srcId="{98F92433-3185-4861-8AE4-4100386B97D6}" destId="{D4BBE637-0B99-4C91-844B-815CFD6579D6}" srcOrd="14"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D2A1594-293F-40A1-83F2-B16694201894}"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C8789487-BFA0-466F-BCFF-6611D9D71DFD}">
      <dgm:prSet/>
      <dgm:spPr/>
      <dgm:t>
        <a:bodyPr/>
        <a:lstStyle/>
        <a:p>
          <a:pPr algn="ctr"/>
          <a:r>
            <a:rPr lang="ka-GE" dirty="0"/>
            <a:t>შერჩევა</a:t>
          </a:r>
          <a:endParaRPr lang="en-US" dirty="0"/>
        </a:p>
      </dgm:t>
    </dgm:pt>
    <dgm:pt modelId="{FB9F25D4-66E6-46F6-9389-7CC4F955BF61}" type="parTrans" cxnId="{3FA39A4E-E7D8-44E3-8319-093ACD27B5C3}">
      <dgm:prSet/>
      <dgm:spPr/>
      <dgm:t>
        <a:bodyPr/>
        <a:lstStyle/>
        <a:p>
          <a:endParaRPr lang="en-US"/>
        </a:p>
      </dgm:t>
    </dgm:pt>
    <dgm:pt modelId="{92636738-544A-4C23-B6A5-50AEF5593988}" type="sibTrans" cxnId="{3FA39A4E-E7D8-44E3-8319-093ACD27B5C3}">
      <dgm:prSet/>
      <dgm:spPr/>
      <dgm:t>
        <a:bodyPr/>
        <a:lstStyle/>
        <a:p>
          <a:endParaRPr lang="en-US"/>
        </a:p>
      </dgm:t>
    </dgm:pt>
    <dgm:pt modelId="{6861212F-4998-4CD7-B56D-57F22C1E1CB3}" type="pres">
      <dgm:prSet presAssocID="{7D2A1594-293F-40A1-83F2-B16694201894}" presName="linear" presStyleCnt="0">
        <dgm:presLayoutVars>
          <dgm:animLvl val="lvl"/>
          <dgm:resizeHandles val="exact"/>
        </dgm:presLayoutVars>
      </dgm:prSet>
      <dgm:spPr/>
    </dgm:pt>
    <dgm:pt modelId="{A0DABD8F-049D-48C9-A524-96005FFAAAF3}" type="pres">
      <dgm:prSet presAssocID="{C8789487-BFA0-466F-BCFF-6611D9D71DFD}" presName="parentText" presStyleLbl="node1" presStyleIdx="0" presStyleCnt="1" custScaleX="77526" custScaleY="60748" custLinFactNeighborX="-8895" custLinFactNeighborY="-9696">
        <dgm:presLayoutVars>
          <dgm:chMax val="0"/>
          <dgm:bulletEnabled val="1"/>
        </dgm:presLayoutVars>
      </dgm:prSet>
      <dgm:spPr/>
    </dgm:pt>
  </dgm:ptLst>
  <dgm:cxnLst>
    <dgm:cxn modelId="{3FA39A4E-E7D8-44E3-8319-093ACD27B5C3}" srcId="{7D2A1594-293F-40A1-83F2-B16694201894}" destId="{C8789487-BFA0-466F-BCFF-6611D9D71DFD}" srcOrd="0" destOrd="0" parTransId="{FB9F25D4-66E6-46F6-9389-7CC4F955BF61}" sibTransId="{92636738-544A-4C23-B6A5-50AEF5593988}"/>
    <dgm:cxn modelId="{7DD35F4F-0E9A-4DD4-A485-A6580458C8D4}" type="presOf" srcId="{C8789487-BFA0-466F-BCFF-6611D9D71DFD}" destId="{A0DABD8F-049D-48C9-A524-96005FFAAAF3}" srcOrd="0" destOrd="0" presId="urn:microsoft.com/office/officeart/2005/8/layout/vList2"/>
    <dgm:cxn modelId="{8DBFC7D6-D6C7-4801-A541-009DBB056010}" type="presOf" srcId="{7D2A1594-293F-40A1-83F2-B16694201894}" destId="{6861212F-4998-4CD7-B56D-57F22C1E1CB3}" srcOrd="0" destOrd="0" presId="urn:microsoft.com/office/officeart/2005/8/layout/vList2"/>
    <dgm:cxn modelId="{9E07D755-B3D8-49C0-8E1F-F3D58D91296F}" type="presParOf" srcId="{6861212F-4998-4CD7-B56D-57F22C1E1CB3}" destId="{A0DABD8F-049D-48C9-A524-96005FFAAAF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3200" dirty="0"/>
            <a:t>კვლევის შედეგები:</a:t>
          </a:r>
          <a:br>
            <a:rPr lang="ka-GE" sz="3200" dirty="0"/>
          </a:br>
          <a:r>
            <a:rPr lang="ka-GE" sz="3200" dirty="0"/>
            <a:t>ზოგადი ინფორმაცია</a:t>
          </a:r>
          <a:endParaRPr lang="en-US" sz="320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100000" custScaleY="240421" custLinFactNeighborX="-12462" custLinFactNeighborY="6349">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3200" dirty="0"/>
            <a:t>კვლევის შედეგები:</a:t>
          </a:r>
          <a:br>
            <a:rPr lang="ka-GE" sz="3200" dirty="0"/>
          </a:br>
          <a:r>
            <a:rPr lang="ka-GE" sz="3200" dirty="0"/>
            <a:t>ზოგადი ინფორმაცია</a:t>
          </a:r>
          <a:endParaRPr lang="en-US" sz="320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100000" custScaleY="273367" custLinFactY="14992" custLinFactNeighborX="-5295" custLinFactNeighborY="100000">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3200" dirty="0"/>
            <a:t>კვლევის შედეგები:</a:t>
          </a:r>
          <a:br>
            <a:rPr lang="ka-GE" sz="3200" dirty="0"/>
          </a:br>
          <a:r>
            <a:rPr lang="ka-GE" sz="3200" dirty="0"/>
            <a:t>ზოგადი ინფორმაცია</a:t>
          </a:r>
          <a:endParaRPr lang="en-US" sz="320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100000" custScaleY="273367" custLinFactY="14992" custLinFactNeighborX="-5295" custLinFactNeighborY="100000">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FC01CA6-F4DB-443A-B5AC-381A0B0F544F}"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A952C460-E788-4B8D-9FC3-C5E92C5B0EF3}">
      <dgm:prSet custT="1"/>
      <dgm:spPr/>
      <dgm:t>
        <a:bodyPr/>
        <a:lstStyle/>
        <a:p>
          <a:pPr algn="ctr"/>
          <a:r>
            <a:rPr lang="ka-GE" sz="3200" dirty="0"/>
            <a:t>კვლევის შედეგები:</a:t>
          </a:r>
          <a:br>
            <a:rPr lang="ka-GE" sz="3200" dirty="0"/>
          </a:br>
          <a:r>
            <a:rPr lang="ka-GE" sz="3200" dirty="0"/>
            <a:t>ზოგადი ინფორმაცია</a:t>
          </a:r>
          <a:endParaRPr lang="en-US" sz="3200" dirty="0"/>
        </a:p>
      </dgm:t>
    </dgm:pt>
    <dgm:pt modelId="{BC8EED02-AC2C-46EA-9907-67644BD1546B}" type="parTrans" cxnId="{4C30E7C7-B0EF-4B1F-AF19-81A8D5A32831}">
      <dgm:prSet/>
      <dgm:spPr/>
      <dgm:t>
        <a:bodyPr/>
        <a:lstStyle/>
        <a:p>
          <a:endParaRPr lang="en-US"/>
        </a:p>
      </dgm:t>
    </dgm:pt>
    <dgm:pt modelId="{59205064-BD79-48A4-AE1B-6A2988B22BF9}" type="sibTrans" cxnId="{4C30E7C7-B0EF-4B1F-AF19-81A8D5A32831}">
      <dgm:prSet/>
      <dgm:spPr/>
      <dgm:t>
        <a:bodyPr/>
        <a:lstStyle/>
        <a:p>
          <a:endParaRPr lang="en-US"/>
        </a:p>
      </dgm:t>
    </dgm:pt>
    <dgm:pt modelId="{234F083F-0BC9-4965-9588-ADA73B0D27EA}" type="pres">
      <dgm:prSet presAssocID="{EFC01CA6-F4DB-443A-B5AC-381A0B0F544F}" presName="linear" presStyleCnt="0">
        <dgm:presLayoutVars>
          <dgm:animLvl val="lvl"/>
          <dgm:resizeHandles val="exact"/>
        </dgm:presLayoutVars>
      </dgm:prSet>
      <dgm:spPr/>
    </dgm:pt>
    <dgm:pt modelId="{58DD1223-8D47-42C0-89CE-1792FE41226D}" type="pres">
      <dgm:prSet presAssocID="{A952C460-E788-4B8D-9FC3-C5E92C5B0EF3}" presName="parentText" presStyleLbl="node1" presStyleIdx="0" presStyleCnt="1" custScaleX="100000" custScaleY="273367" custLinFactNeighborX="-77" custLinFactNeighborY="48154">
        <dgm:presLayoutVars>
          <dgm:chMax val="0"/>
          <dgm:bulletEnabled val="1"/>
        </dgm:presLayoutVars>
      </dgm:prSet>
      <dgm:spPr/>
    </dgm:pt>
  </dgm:ptLst>
  <dgm:cxnLst>
    <dgm:cxn modelId="{EF40C324-D504-4694-B3FD-29F99E7B9A6B}" type="presOf" srcId="{A952C460-E788-4B8D-9FC3-C5E92C5B0EF3}" destId="{58DD1223-8D47-42C0-89CE-1792FE41226D}" srcOrd="0" destOrd="0" presId="urn:microsoft.com/office/officeart/2005/8/layout/vList2"/>
    <dgm:cxn modelId="{4C30E7C7-B0EF-4B1F-AF19-81A8D5A32831}" srcId="{EFC01CA6-F4DB-443A-B5AC-381A0B0F544F}" destId="{A952C460-E788-4B8D-9FC3-C5E92C5B0EF3}" srcOrd="0" destOrd="0" parTransId="{BC8EED02-AC2C-46EA-9907-67644BD1546B}" sibTransId="{59205064-BD79-48A4-AE1B-6A2988B22BF9}"/>
    <dgm:cxn modelId="{696FB1EC-E53C-461A-A54A-51CFE545E08E}" type="presOf" srcId="{EFC01CA6-F4DB-443A-B5AC-381A0B0F544F}" destId="{234F083F-0BC9-4965-9588-ADA73B0D27EA}" srcOrd="0" destOrd="0" presId="urn:microsoft.com/office/officeart/2005/8/layout/vList2"/>
    <dgm:cxn modelId="{F64F3927-C02F-4B9E-93AB-DA558867903E}" type="presParOf" srcId="{234F083F-0BC9-4965-9588-ADA73B0D27EA}" destId="{58DD1223-8D47-42C0-89CE-1792FE4122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7DDB09-05BC-460F-8F40-32ABD21C1BCE}">
      <dsp:nvSpPr>
        <dsp:cNvPr id="0" name=""/>
        <dsp:cNvSpPr/>
      </dsp:nvSpPr>
      <dsp:spPr>
        <a:xfrm rot="5400000">
          <a:off x="-138756" y="143163"/>
          <a:ext cx="925042" cy="647529"/>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ka-GE" sz="2000" kern="1200" dirty="0"/>
            <a:t>1</a:t>
          </a:r>
          <a:endParaRPr lang="en-US" sz="2000" kern="1200" dirty="0"/>
        </a:p>
      </dsp:txBody>
      <dsp:txXfrm rot="-5400000">
        <a:off x="1" y="328172"/>
        <a:ext cx="647529" cy="277513"/>
      </dsp:txXfrm>
    </dsp:sp>
    <dsp:sp modelId="{996F3668-7252-4F41-9488-81F7FFB1BA70}">
      <dsp:nvSpPr>
        <dsp:cNvPr id="0" name=""/>
        <dsp:cNvSpPr/>
      </dsp:nvSpPr>
      <dsp:spPr>
        <a:xfrm rot="5400000">
          <a:off x="5291541" y="-4639605"/>
          <a:ext cx="601593" cy="9889618"/>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None/>
          </a:pPr>
          <a:r>
            <a:rPr lang="ka-GE" sz="2800" kern="1200" dirty="0">
              <a:effectLst/>
              <a:latin typeface="Sylfaen" panose="010A0502050306030303" pitchFamily="18" charset="0"/>
              <a:ea typeface="Times New Roman" panose="02020603050405020304" pitchFamily="18" charset="0"/>
              <a:cs typeface="Sylfaen" panose="010A0502050306030303" pitchFamily="18" charset="0"/>
            </a:rPr>
            <a:t>საკვლევი საკითხი და მისი აქტუალობა </a:t>
          </a:r>
          <a:endParaRPr lang="en-US" sz="2800" kern="1200" dirty="0"/>
        </a:p>
      </dsp:txBody>
      <dsp:txXfrm rot="-5400000">
        <a:off x="647529" y="33774"/>
        <a:ext cx="9860251" cy="542859"/>
      </dsp:txXfrm>
    </dsp:sp>
    <dsp:sp modelId="{71524BB6-B5DA-4E54-A017-3EE71E59E768}">
      <dsp:nvSpPr>
        <dsp:cNvPr id="0" name=""/>
        <dsp:cNvSpPr/>
      </dsp:nvSpPr>
      <dsp:spPr>
        <a:xfrm rot="5400000">
          <a:off x="-138756" y="970476"/>
          <a:ext cx="925042" cy="647529"/>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ka-GE" sz="2000" kern="1200" dirty="0"/>
            <a:t>2</a:t>
          </a:r>
          <a:endParaRPr lang="en-US" sz="2000" kern="1200" dirty="0"/>
        </a:p>
      </dsp:txBody>
      <dsp:txXfrm rot="-5400000">
        <a:off x="1" y="1155485"/>
        <a:ext cx="647529" cy="277513"/>
      </dsp:txXfrm>
    </dsp:sp>
    <dsp:sp modelId="{4F211A49-EF31-4AA1-A604-C24E432FB541}">
      <dsp:nvSpPr>
        <dsp:cNvPr id="0" name=""/>
        <dsp:cNvSpPr/>
      </dsp:nvSpPr>
      <dsp:spPr>
        <a:xfrm rot="5400000">
          <a:off x="5291700" y="-3812450"/>
          <a:ext cx="601277" cy="9889618"/>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None/>
          </a:pPr>
          <a:r>
            <a:rPr lang="ka-GE" sz="2800" kern="1200" dirty="0">
              <a:effectLst/>
              <a:latin typeface="Sylfaen" panose="010A0502050306030303" pitchFamily="18" charset="0"/>
              <a:ea typeface="Times New Roman" panose="02020603050405020304" pitchFamily="18" charset="0"/>
              <a:cs typeface="Sylfaen" panose="010A0502050306030303" pitchFamily="18" charset="0"/>
            </a:rPr>
            <a:t>კვლევის მიზანი და ამოცანები </a:t>
          </a:r>
          <a:endParaRPr lang="en-US" sz="2800" kern="1200" dirty="0"/>
        </a:p>
      </dsp:txBody>
      <dsp:txXfrm rot="-5400000">
        <a:off x="647530" y="861072"/>
        <a:ext cx="9860266" cy="542573"/>
      </dsp:txXfrm>
    </dsp:sp>
    <dsp:sp modelId="{F4896B3B-A0E0-4B22-B902-0E212E2E7F27}">
      <dsp:nvSpPr>
        <dsp:cNvPr id="0" name=""/>
        <dsp:cNvSpPr/>
      </dsp:nvSpPr>
      <dsp:spPr>
        <a:xfrm rot="5400000">
          <a:off x="-138756" y="1797790"/>
          <a:ext cx="925042" cy="647529"/>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ka-GE" sz="2000" kern="1200" dirty="0"/>
            <a:t>3</a:t>
          </a:r>
          <a:endParaRPr lang="en-US" sz="2000" kern="1200" dirty="0"/>
        </a:p>
      </dsp:txBody>
      <dsp:txXfrm rot="-5400000">
        <a:off x="1" y="1982799"/>
        <a:ext cx="647529" cy="277513"/>
      </dsp:txXfrm>
    </dsp:sp>
    <dsp:sp modelId="{6C025E53-E9BE-45A6-8623-9D094313A9C6}">
      <dsp:nvSpPr>
        <dsp:cNvPr id="0" name=""/>
        <dsp:cNvSpPr/>
      </dsp:nvSpPr>
      <dsp:spPr>
        <a:xfrm rot="5400000">
          <a:off x="5291700" y="-2985136"/>
          <a:ext cx="601277" cy="9889618"/>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None/>
          </a:pPr>
          <a:r>
            <a:rPr lang="ka-GE" sz="2800" kern="1200" dirty="0">
              <a:effectLst/>
              <a:latin typeface="Sylfaen" panose="010A0502050306030303" pitchFamily="18" charset="0"/>
              <a:ea typeface="Times New Roman" panose="02020603050405020304" pitchFamily="18" charset="0"/>
              <a:cs typeface="Sylfaen" panose="010A0502050306030303" pitchFamily="18" charset="0"/>
            </a:rPr>
            <a:t>შერჩევის მეთოდი</a:t>
          </a:r>
          <a:endParaRPr lang="en-US" sz="2800" kern="1200" dirty="0"/>
        </a:p>
      </dsp:txBody>
      <dsp:txXfrm rot="-5400000">
        <a:off x="647530" y="1688386"/>
        <a:ext cx="9860266" cy="542573"/>
      </dsp:txXfrm>
    </dsp:sp>
    <dsp:sp modelId="{50E993CD-73DA-4BE4-8E5F-A7F2A19EE6AA}">
      <dsp:nvSpPr>
        <dsp:cNvPr id="0" name=""/>
        <dsp:cNvSpPr/>
      </dsp:nvSpPr>
      <dsp:spPr>
        <a:xfrm rot="5400000">
          <a:off x="-138756" y="2625103"/>
          <a:ext cx="925042" cy="647529"/>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ka-GE" sz="2000" kern="1200" dirty="0"/>
            <a:t>4</a:t>
          </a:r>
          <a:endParaRPr lang="en-US" sz="2000" kern="1200" dirty="0"/>
        </a:p>
      </dsp:txBody>
      <dsp:txXfrm rot="-5400000">
        <a:off x="1" y="2810112"/>
        <a:ext cx="647529" cy="277513"/>
      </dsp:txXfrm>
    </dsp:sp>
    <dsp:sp modelId="{D383BB36-7AA2-4ED4-B1DD-D6D4F43F79A0}">
      <dsp:nvSpPr>
        <dsp:cNvPr id="0" name=""/>
        <dsp:cNvSpPr/>
      </dsp:nvSpPr>
      <dsp:spPr>
        <a:xfrm rot="5400000">
          <a:off x="5291700" y="-2157823"/>
          <a:ext cx="601277" cy="9889618"/>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None/>
          </a:pPr>
          <a:r>
            <a:rPr lang="ka-GE" sz="2800" kern="1200" dirty="0">
              <a:effectLst/>
              <a:latin typeface="Sylfaen" panose="010A0502050306030303" pitchFamily="18" charset="0"/>
              <a:ea typeface="Times New Roman" panose="02020603050405020304" pitchFamily="18" charset="0"/>
              <a:cs typeface="Sylfaen" panose="010A0502050306030303" pitchFamily="18" charset="0"/>
            </a:rPr>
            <a:t>კვლევის შეზღუდვები</a:t>
          </a:r>
          <a:endParaRPr lang="en-US" sz="2800" kern="1200" dirty="0"/>
        </a:p>
      </dsp:txBody>
      <dsp:txXfrm rot="-5400000">
        <a:off x="647530" y="2515699"/>
        <a:ext cx="9860266" cy="542573"/>
      </dsp:txXfrm>
    </dsp:sp>
    <dsp:sp modelId="{D4D2D8B4-F8A5-47F0-B8DF-4BFBBB877DCC}">
      <dsp:nvSpPr>
        <dsp:cNvPr id="0" name=""/>
        <dsp:cNvSpPr/>
      </dsp:nvSpPr>
      <dsp:spPr>
        <a:xfrm rot="5400000">
          <a:off x="-138756" y="3452416"/>
          <a:ext cx="925042" cy="647529"/>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ka-GE" sz="2000" kern="1200" dirty="0"/>
            <a:t>5</a:t>
          </a:r>
          <a:endParaRPr lang="en-US" sz="2000" kern="1200" dirty="0"/>
        </a:p>
      </dsp:txBody>
      <dsp:txXfrm rot="-5400000">
        <a:off x="1" y="3637425"/>
        <a:ext cx="647529" cy="277513"/>
      </dsp:txXfrm>
    </dsp:sp>
    <dsp:sp modelId="{77523F27-D963-4F28-962C-60219557C057}">
      <dsp:nvSpPr>
        <dsp:cNvPr id="0" name=""/>
        <dsp:cNvSpPr/>
      </dsp:nvSpPr>
      <dsp:spPr>
        <a:xfrm rot="5400000">
          <a:off x="5291700" y="-1330510"/>
          <a:ext cx="601277" cy="9889618"/>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None/>
          </a:pPr>
          <a:r>
            <a:rPr lang="ka-GE" sz="2800" b="0" kern="1200" dirty="0">
              <a:effectLst/>
              <a:latin typeface="Sylfaen" panose="010A0502050306030303" pitchFamily="18" charset="0"/>
              <a:ea typeface="Times New Roman" panose="02020603050405020304" pitchFamily="18" charset="0"/>
              <a:cs typeface="Sylfaen" panose="010A0502050306030303" pitchFamily="18" charset="0"/>
            </a:rPr>
            <a:t>კვლევის შედეგები </a:t>
          </a:r>
          <a:endParaRPr lang="en-US" sz="2800" b="0" kern="1200" dirty="0"/>
        </a:p>
      </dsp:txBody>
      <dsp:txXfrm rot="-5400000">
        <a:off x="647530" y="3343012"/>
        <a:ext cx="9860266" cy="542573"/>
      </dsp:txXfrm>
    </dsp:sp>
    <dsp:sp modelId="{4EC129CE-DCD6-4C6C-A62C-6668EAB74BB5}">
      <dsp:nvSpPr>
        <dsp:cNvPr id="0" name=""/>
        <dsp:cNvSpPr/>
      </dsp:nvSpPr>
      <dsp:spPr>
        <a:xfrm rot="5400000">
          <a:off x="-138756" y="4279729"/>
          <a:ext cx="925042" cy="647529"/>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ka-GE" sz="2000" kern="1200" dirty="0"/>
            <a:t>6</a:t>
          </a:r>
          <a:endParaRPr lang="en-US" sz="2000" kern="1200" dirty="0"/>
        </a:p>
      </dsp:txBody>
      <dsp:txXfrm rot="-5400000">
        <a:off x="1" y="4464738"/>
        <a:ext cx="647529" cy="277513"/>
      </dsp:txXfrm>
    </dsp:sp>
    <dsp:sp modelId="{7992CC01-F897-43C3-9B63-A786DE66755E}">
      <dsp:nvSpPr>
        <dsp:cNvPr id="0" name=""/>
        <dsp:cNvSpPr/>
      </dsp:nvSpPr>
      <dsp:spPr>
        <a:xfrm rot="5400000">
          <a:off x="5291700" y="-503196"/>
          <a:ext cx="601277" cy="9889618"/>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None/>
          </a:pPr>
          <a:r>
            <a:rPr lang="ka-GE" sz="2800" b="0" kern="1200" dirty="0">
              <a:effectLst/>
              <a:latin typeface="Sylfaen" panose="010A0502050306030303" pitchFamily="18" charset="0"/>
              <a:ea typeface="Times New Roman" panose="02020603050405020304" pitchFamily="18" charset="0"/>
              <a:cs typeface="Sylfaen" panose="010A0502050306030303" pitchFamily="18" charset="0"/>
            </a:rPr>
            <a:t>დასკვნა და მიგნებები</a:t>
          </a:r>
          <a:endParaRPr lang="en-US" sz="2800" b="0" kern="1200" dirty="0"/>
        </a:p>
      </dsp:txBody>
      <dsp:txXfrm rot="-5400000">
        <a:off x="647530" y="4170326"/>
        <a:ext cx="9860266" cy="54257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2034613" y="0"/>
          <a:ext cx="8023786" cy="1320885"/>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ka-GE" sz="2800" kern="1200" dirty="0"/>
            <a:t>კვლევის მონაცემები - სკოლამდელი განათლება</a:t>
          </a:r>
          <a:endParaRPr lang="en-US" sz="2800" b="0" kern="1200" dirty="0"/>
        </a:p>
      </dsp:txBody>
      <dsp:txXfrm>
        <a:off x="2099093" y="64480"/>
        <a:ext cx="7894826" cy="119192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2034613" y="0"/>
          <a:ext cx="8023786" cy="1320885"/>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ka-GE" sz="2800" kern="1200" dirty="0"/>
            <a:t>კვლევის მონაცემები - სკოლამდელი განათლება</a:t>
          </a:r>
          <a:endParaRPr lang="en-US" sz="2800" b="0" kern="1200" dirty="0"/>
        </a:p>
      </dsp:txBody>
      <dsp:txXfrm>
        <a:off x="2099093" y="64480"/>
        <a:ext cx="7894826" cy="119192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2034613" y="0"/>
          <a:ext cx="8023786" cy="1320885"/>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ka-GE" sz="2800" kern="1200" dirty="0"/>
            <a:t>კვლევის მონაცემები - სკოლამდელი განათლება</a:t>
          </a:r>
          <a:endParaRPr lang="en-US" sz="2800" b="0" kern="1200" dirty="0"/>
        </a:p>
      </dsp:txBody>
      <dsp:txXfrm>
        <a:off x="2099093" y="64480"/>
        <a:ext cx="7894826" cy="1191925"/>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2034613" y="0"/>
          <a:ext cx="8023786" cy="1320885"/>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ka-GE" sz="2800" kern="1200" dirty="0"/>
            <a:t>კვლევის მონაცემები - სკოლამდელი განათლება</a:t>
          </a:r>
          <a:endParaRPr lang="en-US" sz="2800" b="0" kern="1200" dirty="0"/>
        </a:p>
      </dsp:txBody>
      <dsp:txXfrm>
        <a:off x="2099093" y="64480"/>
        <a:ext cx="7894826" cy="1191925"/>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2034613" y="0"/>
          <a:ext cx="8023786" cy="1320885"/>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ka-GE" sz="2800" kern="1200" dirty="0"/>
            <a:t>კვლევის მონაცემები - </a:t>
          </a:r>
          <a:r>
            <a:rPr lang="ka-GE" sz="2800" b="0" kern="1200" dirty="0">
              <a:effectLst/>
              <a:latin typeface="Sylfaen" panose="010A0502050306030303" pitchFamily="18" charset="0"/>
              <a:ea typeface="Calibri" panose="020F0502020204030204" pitchFamily="34" charset="0"/>
              <a:cs typeface="Times New Roman" panose="02020603050405020304" pitchFamily="18" charset="0"/>
            </a:rPr>
            <a:t>კვების, მზა პროდუქტებისა და კერძების წარმოება </a:t>
          </a:r>
          <a:endParaRPr lang="en-US" sz="2800" b="0" kern="1200" dirty="0"/>
        </a:p>
      </dsp:txBody>
      <dsp:txXfrm>
        <a:off x="2099093" y="64480"/>
        <a:ext cx="7894826" cy="1191925"/>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2034613" y="0"/>
          <a:ext cx="8023786" cy="1320885"/>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ka-GE" sz="2800" kern="1200" dirty="0"/>
            <a:t>კვლევის მონაცემები - </a:t>
          </a:r>
          <a:r>
            <a:rPr lang="ka-GE" sz="2800" b="0" kern="1200" dirty="0">
              <a:effectLst/>
              <a:latin typeface="Sylfaen" panose="010A0502050306030303" pitchFamily="18" charset="0"/>
              <a:ea typeface="Calibri" panose="020F0502020204030204" pitchFamily="34" charset="0"/>
              <a:cs typeface="Times New Roman" panose="02020603050405020304" pitchFamily="18" charset="0"/>
            </a:rPr>
            <a:t>კვების, მზა პროდუქტებისა და კერძების წარმოება </a:t>
          </a:r>
          <a:endParaRPr lang="en-US" sz="2800" b="0" kern="1200" dirty="0"/>
        </a:p>
      </dsp:txBody>
      <dsp:txXfrm>
        <a:off x="2099093" y="64480"/>
        <a:ext cx="7894826" cy="1191925"/>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2034613" y="0"/>
          <a:ext cx="8023786" cy="1320885"/>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ka-GE" sz="2800" kern="1200" dirty="0"/>
            <a:t>კვლევის მონაცემები - </a:t>
          </a:r>
          <a:r>
            <a:rPr lang="ka-GE" sz="2800" b="0" kern="1200" dirty="0">
              <a:effectLst/>
              <a:latin typeface="Sylfaen" panose="010A0502050306030303" pitchFamily="18" charset="0"/>
              <a:ea typeface="Calibri" panose="020F0502020204030204" pitchFamily="34" charset="0"/>
              <a:cs typeface="Times New Roman" panose="02020603050405020304" pitchFamily="18" charset="0"/>
            </a:rPr>
            <a:t>კვების, მზა პროდუქტებისა და კერძების წარმოება </a:t>
          </a:r>
          <a:endParaRPr lang="en-US" sz="2800" b="0" kern="1200" dirty="0"/>
        </a:p>
      </dsp:txBody>
      <dsp:txXfrm>
        <a:off x="2099093" y="64480"/>
        <a:ext cx="7894826" cy="1191925"/>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2034613" y="0"/>
          <a:ext cx="8023786" cy="1320885"/>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ka-GE" sz="2800" kern="1200" dirty="0"/>
            <a:t>კვლევის მონაცემები - </a:t>
          </a:r>
          <a:r>
            <a:rPr lang="ka-GE" sz="2800" b="0" kern="1200" dirty="0">
              <a:effectLst/>
              <a:latin typeface="Sylfaen" panose="010A0502050306030303" pitchFamily="18" charset="0"/>
              <a:cs typeface="Times New Roman" panose="02020603050405020304" pitchFamily="18" charset="0"/>
            </a:rPr>
            <a:t>საფინანსო მომსახურება და სხვა დამხმარე საქმიანობები</a:t>
          </a:r>
          <a:endParaRPr lang="en-US" sz="2800" b="0" kern="1200" dirty="0"/>
        </a:p>
      </dsp:txBody>
      <dsp:txXfrm>
        <a:off x="2099093" y="64480"/>
        <a:ext cx="7894826" cy="1191925"/>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2034613" y="0"/>
          <a:ext cx="8023786" cy="1320885"/>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ka-GE" sz="2800" kern="1200" dirty="0"/>
            <a:t>კვლევის მონაცემები - </a:t>
          </a:r>
          <a:r>
            <a:rPr lang="ka-GE" sz="2800" b="0" kern="1200" dirty="0">
              <a:effectLst/>
              <a:latin typeface="Sylfaen" panose="010A0502050306030303" pitchFamily="18" charset="0"/>
              <a:cs typeface="Times New Roman" panose="02020603050405020304" pitchFamily="18" charset="0"/>
            </a:rPr>
            <a:t>საფინანსო მომსახურება და სხვა დამხმარე საქმიანობები</a:t>
          </a:r>
          <a:endParaRPr lang="en-US" sz="2800" b="0" kern="1200" dirty="0"/>
        </a:p>
      </dsp:txBody>
      <dsp:txXfrm>
        <a:off x="2099093" y="64480"/>
        <a:ext cx="7894826" cy="1191925"/>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2034613" y="0"/>
          <a:ext cx="8023786" cy="1320885"/>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ka-GE" sz="2800" kern="1200" dirty="0"/>
            <a:t>კვლევის მონაცემები - </a:t>
          </a:r>
          <a:r>
            <a:rPr lang="ka-GE" sz="2800" b="0" kern="1200" dirty="0">
              <a:effectLst/>
              <a:latin typeface="Sylfaen" panose="010A0502050306030303" pitchFamily="18" charset="0"/>
              <a:cs typeface="Times New Roman" panose="02020603050405020304" pitchFamily="18" charset="0"/>
            </a:rPr>
            <a:t>ინფორმაციის ტექნოლოგია</a:t>
          </a:r>
          <a:endParaRPr lang="en-US" sz="2800" b="0" kern="1200" dirty="0"/>
        </a:p>
      </dsp:txBody>
      <dsp:txXfrm>
        <a:off x="2099093" y="64480"/>
        <a:ext cx="7894826" cy="11919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5753B-93B0-4FED-A959-758EC8518575}">
      <dsp:nvSpPr>
        <dsp:cNvPr id="0" name=""/>
        <dsp:cNvSpPr/>
      </dsp:nvSpPr>
      <dsp:spPr>
        <a:xfrm>
          <a:off x="0" y="7368"/>
          <a:ext cx="6595672" cy="849420"/>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ka-GE" sz="3300" b="1" kern="1200" dirty="0"/>
            <a:t>საკვლევი თემის აქტუალობა</a:t>
          </a:r>
          <a:endParaRPr lang="en-US" sz="3300" kern="1200" dirty="0"/>
        </a:p>
      </dsp:txBody>
      <dsp:txXfrm>
        <a:off x="41465" y="48833"/>
        <a:ext cx="6512742" cy="766490"/>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2034613" y="0"/>
          <a:ext cx="8023786" cy="812384"/>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ka-GE" sz="2800" kern="1200" dirty="0"/>
            <a:t>კვლევის მონაცემები - </a:t>
          </a:r>
          <a:r>
            <a:rPr lang="ka-GE" sz="2800" b="0" kern="1200" dirty="0">
              <a:effectLst/>
              <a:latin typeface="Sylfaen" panose="010A0502050306030303" pitchFamily="18" charset="0"/>
              <a:cs typeface="Times New Roman" panose="02020603050405020304" pitchFamily="18" charset="0"/>
            </a:rPr>
            <a:t>ფარმაცია</a:t>
          </a:r>
          <a:endParaRPr lang="en-US" sz="2800" b="0" kern="1200" dirty="0"/>
        </a:p>
      </dsp:txBody>
      <dsp:txXfrm>
        <a:off x="2074270" y="39657"/>
        <a:ext cx="7944472" cy="733070"/>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2034613" y="0"/>
          <a:ext cx="8023786" cy="812384"/>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ka-GE" sz="2800" kern="1200" dirty="0"/>
            <a:t>კვლევის მონაცემები - </a:t>
          </a:r>
          <a:r>
            <a:rPr lang="ka-GE" sz="2800" b="0" kern="1200" dirty="0">
              <a:effectLst/>
              <a:latin typeface="Sylfaen" panose="010A0502050306030303" pitchFamily="18" charset="0"/>
              <a:cs typeface="Times New Roman" panose="02020603050405020304" pitchFamily="18" charset="0"/>
            </a:rPr>
            <a:t>ფარმაცია</a:t>
          </a:r>
          <a:endParaRPr lang="en-US" sz="2800" b="0" kern="1200" dirty="0"/>
        </a:p>
      </dsp:txBody>
      <dsp:txXfrm>
        <a:off x="2074270" y="39657"/>
        <a:ext cx="7944472" cy="733070"/>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2034613" y="0"/>
          <a:ext cx="8023786" cy="812384"/>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ka-GE" sz="2800" kern="1200" dirty="0"/>
            <a:t>კვლევის მონაცემები - </a:t>
          </a:r>
          <a:r>
            <a:rPr lang="ka-GE" sz="2800" b="0" kern="1200" dirty="0">
              <a:effectLst/>
              <a:latin typeface="Sylfaen" panose="010A0502050306030303" pitchFamily="18" charset="0"/>
              <a:cs typeface="Times New Roman" panose="02020603050405020304" pitchFamily="18" charset="0"/>
            </a:rPr>
            <a:t>ტანსაცმლის წარმოება</a:t>
          </a:r>
          <a:endParaRPr lang="en-US" sz="2800" b="0" kern="1200" dirty="0"/>
        </a:p>
      </dsp:txBody>
      <dsp:txXfrm>
        <a:off x="2074270" y="39657"/>
        <a:ext cx="7944472" cy="733070"/>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2034613" y="0"/>
          <a:ext cx="8023786" cy="812384"/>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ka-GE" sz="2800" kern="1200" dirty="0"/>
            <a:t>კვლევის მონაცემები - </a:t>
          </a:r>
          <a:r>
            <a:rPr lang="ka-GE" sz="2800" b="0" kern="1200" dirty="0">
              <a:effectLst/>
              <a:latin typeface="Sylfaen" panose="010A0502050306030303" pitchFamily="18" charset="0"/>
              <a:cs typeface="Times New Roman" panose="02020603050405020304" pitchFamily="18" charset="0"/>
            </a:rPr>
            <a:t>ჯანდაცვის სფერო</a:t>
          </a:r>
          <a:endParaRPr lang="en-US" sz="2800" b="0" kern="1200" dirty="0"/>
        </a:p>
      </dsp:txBody>
      <dsp:txXfrm>
        <a:off x="2074270" y="39657"/>
        <a:ext cx="7944472" cy="733070"/>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2034613" y="0"/>
          <a:ext cx="8023786" cy="812384"/>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ka-GE" sz="2800" kern="1200" dirty="0"/>
            <a:t>კვლევის მონაცემები - </a:t>
          </a:r>
          <a:r>
            <a:rPr lang="ka-GE" sz="2800" b="0" kern="1200" dirty="0">
              <a:effectLst/>
              <a:latin typeface="Sylfaen" panose="010A0502050306030303" pitchFamily="18" charset="0"/>
              <a:cs typeface="Times New Roman" panose="02020603050405020304" pitchFamily="18" charset="0"/>
            </a:rPr>
            <a:t>ჯანდაცვის სფერო</a:t>
          </a:r>
          <a:endParaRPr lang="en-US" sz="2800" b="0" kern="1200" dirty="0"/>
        </a:p>
      </dsp:txBody>
      <dsp:txXfrm>
        <a:off x="2074270" y="39657"/>
        <a:ext cx="7944472" cy="733070"/>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2034613" y="0"/>
          <a:ext cx="8023786" cy="812384"/>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ka-GE" sz="2800" kern="1200" dirty="0"/>
            <a:t>კვლევის მონაცემები - </a:t>
          </a:r>
          <a:r>
            <a:rPr lang="ka-GE" sz="2800" b="0" kern="1200" dirty="0">
              <a:effectLst/>
              <a:latin typeface="Sylfaen" panose="010A0502050306030303" pitchFamily="18" charset="0"/>
              <a:cs typeface="Times New Roman" panose="02020603050405020304" pitchFamily="18" charset="0"/>
            </a:rPr>
            <a:t>ჯანდაცვის სფერო</a:t>
          </a:r>
          <a:endParaRPr lang="en-US" sz="2800" b="0" kern="1200" dirty="0"/>
        </a:p>
      </dsp:txBody>
      <dsp:txXfrm>
        <a:off x="2074270" y="39657"/>
        <a:ext cx="7944472" cy="733070"/>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2034613" y="0"/>
          <a:ext cx="8023786" cy="812384"/>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ka-GE" sz="2800" kern="1200" dirty="0"/>
            <a:t>კვლევის მონაცემები - </a:t>
          </a:r>
          <a:r>
            <a:rPr lang="ka-GE" sz="2800" b="0" kern="1200" dirty="0">
              <a:effectLst/>
              <a:latin typeface="Sylfaen" panose="010A0502050306030303" pitchFamily="18" charset="0"/>
              <a:cs typeface="Times New Roman" panose="02020603050405020304" pitchFamily="18" charset="0"/>
            </a:rPr>
            <a:t>ჯანდაცვის სფერო</a:t>
          </a:r>
          <a:endParaRPr lang="en-US" sz="2800" b="0" kern="1200" dirty="0"/>
        </a:p>
      </dsp:txBody>
      <dsp:txXfrm>
        <a:off x="2074270" y="39657"/>
        <a:ext cx="7944472" cy="733070"/>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2034613" y="0"/>
          <a:ext cx="8023786" cy="812384"/>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ka-GE" sz="2800" kern="1200" dirty="0"/>
            <a:t>კვლევის დასკვნა და მიგნებები</a:t>
          </a:r>
          <a:endParaRPr lang="en-US" sz="2800" b="0" kern="1200" dirty="0"/>
        </a:p>
      </dsp:txBody>
      <dsp:txXfrm>
        <a:off x="2074270" y="39657"/>
        <a:ext cx="7944472" cy="733070"/>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2034613" y="74951"/>
          <a:ext cx="8023786" cy="812384"/>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ka-GE" sz="2800" kern="1200" dirty="0"/>
            <a:t>კვლევის დასკვნა და მიგნებები</a:t>
          </a:r>
          <a:endParaRPr lang="en-US" sz="2800" b="0" kern="1200" dirty="0"/>
        </a:p>
      </dsp:txBody>
      <dsp:txXfrm>
        <a:off x="2074270" y="114608"/>
        <a:ext cx="7944472" cy="73307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EF6C98-67DF-4AEF-A6DF-69034DFDC3E6}">
      <dsp:nvSpPr>
        <dsp:cNvPr id="0" name=""/>
        <dsp:cNvSpPr/>
      </dsp:nvSpPr>
      <dsp:spPr>
        <a:xfrm>
          <a:off x="0" y="2843"/>
          <a:ext cx="11512444" cy="654204"/>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ka-GE" sz="2400" b="1" u="sng" kern="1200" dirty="0"/>
            <a:t>კვლევის მიზნებია: </a:t>
          </a:r>
          <a:endParaRPr lang="en-US" sz="2400" u="sng" kern="1200" dirty="0"/>
        </a:p>
      </dsp:txBody>
      <dsp:txXfrm>
        <a:off x="31936" y="34779"/>
        <a:ext cx="11448572" cy="590332"/>
      </dsp:txXfrm>
    </dsp:sp>
    <dsp:sp modelId="{9C320D87-DE90-43EB-AC0A-E789306B31C4}">
      <dsp:nvSpPr>
        <dsp:cNvPr id="0" name=""/>
        <dsp:cNvSpPr/>
      </dsp:nvSpPr>
      <dsp:spPr>
        <a:xfrm>
          <a:off x="0" y="668058"/>
          <a:ext cx="11512444" cy="654204"/>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ka-GE" sz="2000" kern="1200" dirty="0"/>
            <a:t>დამსაქმებელთა კმაყოფილების დადგენა პროფესიული განათლებით და პროფესიული სასწავლებლით;</a:t>
          </a:r>
          <a:endParaRPr lang="en-US" sz="2000" kern="1200" dirty="0"/>
        </a:p>
      </dsp:txBody>
      <dsp:txXfrm>
        <a:off x="31936" y="699994"/>
        <a:ext cx="11448572" cy="590332"/>
      </dsp:txXfrm>
    </dsp:sp>
    <dsp:sp modelId="{85ED7C83-8318-4FE8-8848-82C54A70DF94}">
      <dsp:nvSpPr>
        <dsp:cNvPr id="0" name=""/>
        <dsp:cNvSpPr/>
      </dsp:nvSpPr>
      <dsp:spPr>
        <a:xfrm>
          <a:off x="0" y="1333274"/>
          <a:ext cx="11512444" cy="654204"/>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ka-GE" sz="2000" kern="1200" dirty="0"/>
            <a:t>შრომის ბაზრის კონკრეტულ სეგმენტში მოთხოვნადი პროფესიების გამოვლენა;</a:t>
          </a:r>
          <a:endParaRPr lang="en-US" sz="2000" kern="1200" dirty="0"/>
        </a:p>
      </dsp:txBody>
      <dsp:txXfrm>
        <a:off x="31936" y="1365210"/>
        <a:ext cx="11448572" cy="590332"/>
      </dsp:txXfrm>
    </dsp:sp>
    <dsp:sp modelId="{D7590D47-D81E-4D00-90BC-46F1BBA0EA2B}">
      <dsp:nvSpPr>
        <dsp:cNvPr id="0" name=""/>
        <dsp:cNvSpPr/>
      </dsp:nvSpPr>
      <dsp:spPr>
        <a:xfrm>
          <a:off x="0" y="1987478"/>
          <a:ext cx="11512444" cy="63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65520" tIns="6350" rIns="35560" bIns="6350" numCol="1" spcCol="1270" anchor="t" anchorCtr="0">
          <a:noAutofit/>
        </a:bodyPr>
        <a:lstStyle/>
        <a:p>
          <a:pPr marL="57150" lvl="1" indent="-57150" algn="l" defTabSz="177800">
            <a:lnSpc>
              <a:spcPct val="90000"/>
            </a:lnSpc>
            <a:spcBef>
              <a:spcPct val="0"/>
            </a:spcBef>
            <a:spcAft>
              <a:spcPct val="20000"/>
            </a:spcAft>
            <a:buChar char="•"/>
          </a:pPr>
          <a:endParaRPr lang="en-US" sz="400" kern="1200"/>
        </a:p>
      </dsp:txBody>
      <dsp:txXfrm>
        <a:off x="0" y="1987478"/>
        <a:ext cx="11512444" cy="63312"/>
      </dsp:txXfrm>
    </dsp:sp>
    <dsp:sp modelId="{73206EFB-59B7-4D24-86CA-147CD9741F6B}">
      <dsp:nvSpPr>
        <dsp:cNvPr id="0" name=""/>
        <dsp:cNvSpPr/>
      </dsp:nvSpPr>
      <dsp:spPr>
        <a:xfrm>
          <a:off x="0" y="2050791"/>
          <a:ext cx="11512444" cy="654204"/>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ka-GE" sz="2400" b="1" u="sng" kern="1200" dirty="0"/>
            <a:t>კვლევის ამოცანებია:</a:t>
          </a:r>
          <a:endParaRPr lang="en-US" sz="2400" u="sng" kern="1200" dirty="0"/>
        </a:p>
      </dsp:txBody>
      <dsp:txXfrm>
        <a:off x="31936" y="2082727"/>
        <a:ext cx="11448572" cy="590332"/>
      </dsp:txXfrm>
    </dsp:sp>
    <dsp:sp modelId="{0EACDFBB-D71D-4646-9D7F-A17792EB87FB}">
      <dsp:nvSpPr>
        <dsp:cNvPr id="0" name=""/>
        <dsp:cNvSpPr/>
      </dsp:nvSpPr>
      <dsp:spPr>
        <a:xfrm>
          <a:off x="0" y="2716006"/>
          <a:ext cx="11512444" cy="654204"/>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ka-GE" sz="2000" kern="1200" dirty="0"/>
            <a:t>დამსაქმებელთა კმაყოფილების  დადგენა შპს მარნეულის კოლეჯის  მიერ განხორციელებული პროფესიული საგანმანთლებლო პროგრამებით და კურსდამთავრებულებით;</a:t>
          </a:r>
          <a:r>
            <a:rPr lang="ka-GE" sz="500" kern="1200" dirty="0"/>
            <a:t>:</a:t>
          </a:r>
          <a:endParaRPr lang="en-US" sz="500" kern="1200" dirty="0"/>
        </a:p>
      </dsp:txBody>
      <dsp:txXfrm>
        <a:off x="31936" y="2747942"/>
        <a:ext cx="11448572" cy="590332"/>
      </dsp:txXfrm>
    </dsp:sp>
    <dsp:sp modelId="{71B05D47-273A-45C1-BD92-4D93CF74288B}">
      <dsp:nvSpPr>
        <dsp:cNvPr id="0" name=""/>
        <dsp:cNvSpPr/>
      </dsp:nvSpPr>
      <dsp:spPr>
        <a:xfrm>
          <a:off x="0" y="3381222"/>
          <a:ext cx="11512444" cy="654204"/>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ka-GE" sz="2000" kern="1200" dirty="0"/>
            <a:t>დამსაქმებლების სამომავლო გეგმები პროფესიულ სასწავლებელთან- კერძოდ მარნეულის კოლეჯთან; </a:t>
          </a:r>
          <a:endParaRPr lang="en-US" sz="2000" kern="1200" dirty="0"/>
        </a:p>
      </dsp:txBody>
      <dsp:txXfrm>
        <a:off x="31936" y="3413158"/>
        <a:ext cx="11448572" cy="590332"/>
      </dsp:txXfrm>
    </dsp:sp>
    <dsp:sp modelId="{C52E2E3A-F4A6-4923-9BB2-37472F144CFA}">
      <dsp:nvSpPr>
        <dsp:cNvPr id="0" name=""/>
        <dsp:cNvSpPr/>
      </dsp:nvSpPr>
      <dsp:spPr>
        <a:xfrm>
          <a:off x="0" y="4046437"/>
          <a:ext cx="11512444" cy="654204"/>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ka-GE" sz="2000" kern="1200" dirty="0"/>
            <a:t>დამსაქმებლებისთვის მნიშვნელოვანი პროფესიების იდენტიფიცირება;</a:t>
          </a:r>
          <a:endParaRPr lang="en-US" sz="2000" kern="1200" dirty="0"/>
        </a:p>
      </dsp:txBody>
      <dsp:txXfrm>
        <a:off x="31936" y="4078373"/>
        <a:ext cx="11448572" cy="590332"/>
      </dsp:txXfrm>
    </dsp:sp>
    <dsp:sp modelId="{D4BBE637-0B99-4C91-844B-815CFD6579D6}">
      <dsp:nvSpPr>
        <dsp:cNvPr id="0" name=""/>
        <dsp:cNvSpPr/>
      </dsp:nvSpPr>
      <dsp:spPr>
        <a:xfrm>
          <a:off x="0" y="4713508"/>
          <a:ext cx="11512444" cy="654204"/>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ka-GE" sz="2000" kern="1200" dirty="0"/>
            <a:t>დამსაქმებელთა მხრიდან სასურველი თანამშრომლობის ფორმის დადგენა.</a:t>
          </a:r>
          <a:endParaRPr lang="en-US" sz="2000" kern="1200" dirty="0"/>
        </a:p>
      </dsp:txBody>
      <dsp:txXfrm>
        <a:off x="31936" y="4745444"/>
        <a:ext cx="11448572" cy="59033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DABD8F-049D-48C9-A524-96005FFAAAF3}">
      <dsp:nvSpPr>
        <dsp:cNvPr id="0" name=""/>
        <dsp:cNvSpPr/>
      </dsp:nvSpPr>
      <dsp:spPr>
        <a:xfrm>
          <a:off x="174255" y="0"/>
          <a:ext cx="5768288" cy="922555"/>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ka-GE" sz="3600" kern="1200" dirty="0"/>
            <a:t>შერჩევა</a:t>
          </a:r>
          <a:endParaRPr lang="en-US" sz="3600" kern="1200" dirty="0"/>
        </a:p>
      </dsp:txBody>
      <dsp:txXfrm>
        <a:off x="219290" y="45035"/>
        <a:ext cx="5678218" cy="83248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0" y="101367"/>
          <a:ext cx="6510727" cy="1067867"/>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ka-GE" sz="3200" kern="1200" dirty="0"/>
            <a:t>კვლევის შედეგები:</a:t>
          </a:r>
          <a:br>
            <a:rPr lang="ka-GE" sz="3200" kern="1200" dirty="0"/>
          </a:br>
          <a:r>
            <a:rPr lang="ka-GE" sz="3200" kern="1200" dirty="0"/>
            <a:t>ზოგადი ინფორმაცია</a:t>
          </a:r>
          <a:endParaRPr lang="en-US" sz="3200" kern="1200" dirty="0"/>
        </a:p>
      </dsp:txBody>
      <dsp:txXfrm>
        <a:off x="52129" y="153496"/>
        <a:ext cx="6406469" cy="96360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0" y="980"/>
          <a:ext cx="6220917" cy="1003359"/>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ka-GE" sz="3200" kern="1200" dirty="0"/>
            <a:t>კვლევის შედეგები:</a:t>
          </a:r>
          <a:br>
            <a:rPr lang="ka-GE" sz="3200" kern="1200" dirty="0"/>
          </a:br>
          <a:r>
            <a:rPr lang="ka-GE" sz="3200" kern="1200" dirty="0"/>
            <a:t>ზოგადი ინფორმაცია</a:t>
          </a:r>
          <a:endParaRPr lang="en-US" sz="3200" kern="1200" dirty="0"/>
        </a:p>
      </dsp:txBody>
      <dsp:txXfrm>
        <a:off x="48980" y="49960"/>
        <a:ext cx="6122957" cy="90539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0" y="980"/>
          <a:ext cx="6220917" cy="1003359"/>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ka-GE" sz="3200" kern="1200" dirty="0"/>
            <a:t>კვლევის შედეგები:</a:t>
          </a:r>
          <a:br>
            <a:rPr lang="ka-GE" sz="3200" kern="1200" dirty="0"/>
          </a:br>
          <a:r>
            <a:rPr lang="ka-GE" sz="3200" kern="1200" dirty="0"/>
            <a:t>ზოგადი ინფორმაცია</a:t>
          </a:r>
          <a:endParaRPr lang="en-US" sz="3200" kern="1200" dirty="0"/>
        </a:p>
      </dsp:txBody>
      <dsp:txXfrm>
        <a:off x="48980" y="49960"/>
        <a:ext cx="6122957" cy="90539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D1223-8D47-42C0-89CE-1792FE41226D}">
      <dsp:nvSpPr>
        <dsp:cNvPr id="0" name=""/>
        <dsp:cNvSpPr/>
      </dsp:nvSpPr>
      <dsp:spPr>
        <a:xfrm>
          <a:off x="0" y="1097"/>
          <a:ext cx="6475751" cy="1123164"/>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ka-GE" sz="3200" kern="1200" dirty="0"/>
            <a:t>კვლევის შედეგები:</a:t>
          </a:r>
          <a:br>
            <a:rPr lang="ka-GE" sz="3200" kern="1200" dirty="0"/>
          </a:br>
          <a:r>
            <a:rPr lang="ka-GE" sz="3200" kern="1200" dirty="0"/>
            <a:t>ზოგადი ინფორმაცია</a:t>
          </a:r>
          <a:endParaRPr lang="en-US" sz="3200" kern="1200" dirty="0"/>
        </a:p>
      </dsp:txBody>
      <dsp:txXfrm>
        <a:off x="54828" y="55925"/>
        <a:ext cx="6366095" cy="1013508"/>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4511907-EAC0-4918-83BA-06519E00A9BF}"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9D5AFA-16DA-474D-80CD-C1432F2F0454}"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86589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C4511907-EAC0-4918-83BA-06519E00A9BF}" type="datetimeFigureOut">
              <a:rPr lang="en-US" smtClean="0"/>
              <a:t>3/14/2025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9D5AFA-16DA-474D-80CD-C1432F2F0454}" type="slidenum">
              <a:rPr lang="en-US" smtClean="0"/>
              <a:t>‹#›</a:t>
            </a:fld>
            <a:endParaRPr lang="en-US"/>
          </a:p>
        </p:txBody>
      </p:sp>
    </p:spTree>
    <p:extLst>
      <p:ext uri="{BB962C8B-B14F-4D97-AF65-F5344CB8AC3E}">
        <p14:creationId xmlns:p14="http://schemas.microsoft.com/office/powerpoint/2010/main" val="3811202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511907-EAC0-4918-83BA-06519E00A9BF}"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9D5AFA-16DA-474D-80CD-C1432F2F0454}" type="slidenum">
              <a:rPr lang="en-US" smtClean="0"/>
              <a:t>‹#›</a:t>
            </a:fld>
            <a:endParaRPr lang="en-US"/>
          </a:p>
        </p:txBody>
      </p:sp>
    </p:spTree>
    <p:extLst>
      <p:ext uri="{BB962C8B-B14F-4D97-AF65-F5344CB8AC3E}">
        <p14:creationId xmlns:p14="http://schemas.microsoft.com/office/powerpoint/2010/main" val="23737228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511907-EAC0-4918-83BA-06519E00A9BF}"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9D5AFA-16DA-474D-80CD-C1432F2F0454}"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4608717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511907-EAC0-4918-83BA-06519E00A9BF}"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9D5AFA-16DA-474D-80CD-C1432F2F0454}" type="slidenum">
              <a:rPr lang="en-US" smtClean="0"/>
              <a:t>‹#›</a:t>
            </a:fld>
            <a:endParaRPr lang="en-US"/>
          </a:p>
        </p:txBody>
      </p:sp>
    </p:spTree>
    <p:extLst>
      <p:ext uri="{BB962C8B-B14F-4D97-AF65-F5344CB8AC3E}">
        <p14:creationId xmlns:p14="http://schemas.microsoft.com/office/powerpoint/2010/main" val="21295114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511907-EAC0-4918-83BA-06519E00A9BF}"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9D5AFA-16DA-474D-80CD-C1432F2F0454}"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2959557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511907-EAC0-4918-83BA-06519E00A9BF}"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9D5AFA-16DA-474D-80CD-C1432F2F0454}" type="slidenum">
              <a:rPr lang="en-US" smtClean="0"/>
              <a:t>‹#›</a:t>
            </a:fld>
            <a:endParaRPr lang="en-US"/>
          </a:p>
        </p:txBody>
      </p:sp>
    </p:spTree>
    <p:extLst>
      <p:ext uri="{BB962C8B-B14F-4D97-AF65-F5344CB8AC3E}">
        <p14:creationId xmlns:p14="http://schemas.microsoft.com/office/powerpoint/2010/main" val="29955724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511907-EAC0-4918-83BA-06519E00A9BF}"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9D5AFA-16DA-474D-80CD-C1432F2F0454}" type="slidenum">
              <a:rPr lang="en-US" smtClean="0"/>
              <a:t>‹#›</a:t>
            </a:fld>
            <a:endParaRPr lang="en-US"/>
          </a:p>
        </p:txBody>
      </p:sp>
    </p:spTree>
    <p:extLst>
      <p:ext uri="{BB962C8B-B14F-4D97-AF65-F5344CB8AC3E}">
        <p14:creationId xmlns:p14="http://schemas.microsoft.com/office/powerpoint/2010/main" val="5919789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511907-EAC0-4918-83BA-06519E00A9BF}"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9D5AFA-16DA-474D-80CD-C1432F2F0454}" type="slidenum">
              <a:rPr lang="en-US" smtClean="0"/>
              <a:t>‹#›</a:t>
            </a:fld>
            <a:endParaRPr lang="en-US"/>
          </a:p>
        </p:txBody>
      </p:sp>
    </p:spTree>
    <p:extLst>
      <p:ext uri="{BB962C8B-B14F-4D97-AF65-F5344CB8AC3E}">
        <p14:creationId xmlns:p14="http://schemas.microsoft.com/office/powerpoint/2010/main" val="1889374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511907-EAC0-4918-83BA-06519E00A9BF}"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9D5AFA-16DA-474D-80CD-C1432F2F0454}" type="slidenum">
              <a:rPr lang="en-US" smtClean="0"/>
              <a:t>‹#›</a:t>
            </a:fld>
            <a:endParaRPr lang="en-US"/>
          </a:p>
        </p:txBody>
      </p:sp>
    </p:spTree>
    <p:extLst>
      <p:ext uri="{BB962C8B-B14F-4D97-AF65-F5344CB8AC3E}">
        <p14:creationId xmlns:p14="http://schemas.microsoft.com/office/powerpoint/2010/main" val="1883057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511907-EAC0-4918-83BA-06519E00A9BF}"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9D5AFA-16DA-474D-80CD-C1432F2F0454}" type="slidenum">
              <a:rPr lang="en-US" smtClean="0"/>
              <a:t>‹#›</a:t>
            </a:fld>
            <a:endParaRPr lang="en-US"/>
          </a:p>
        </p:txBody>
      </p:sp>
    </p:spTree>
    <p:extLst>
      <p:ext uri="{BB962C8B-B14F-4D97-AF65-F5344CB8AC3E}">
        <p14:creationId xmlns:p14="http://schemas.microsoft.com/office/powerpoint/2010/main" val="1672443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4511907-EAC0-4918-83BA-06519E00A9BF}" type="datetimeFigureOut">
              <a:rPr lang="en-US" smtClean="0"/>
              <a:t>3/14/2025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9D5AFA-16DA-474D-80CD-C1432F2F0454}" type="slidenum">
              <a:rPr lang="en-US" smtClean="0"/>
              <a:t>‹#›</a:t>
            </a:fld>
            <a:endParaRPr lang="en-US"/>
          </a:p>
        </p:txBody>
      </p:sp>
    </p:spTree>
    <p:extLst>
      <p:ext uri="{BB962C8B-B14F-4D97-AF65-F5344CB8AC3E}">
        <p14:creationId xmlns:p14="http://schemas.microsoft.com/office/powerpoint/2010/main" val="2487509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4511907-EAC0-4918-83BA-06519E00A9BF}" type="datetimeFigureOut">
              <a:rPr lang="en-US" smtClean="0"/>
              <a:t>3/14/2025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9D5AFA-16DA-474D-80CD-C1432F2F0454}" type="slidenum">
              <a:rPr lang="en-US" smtClean="0"/>
              <a:t>‹#›</a:t>
            </a:fld>
            <a:endParaRPr lang="en-US"/>
          </a:p>
        </p:txBody>
      </p:sp>
    </p:spTree>
    <p:extLst>
      <p:ext uri="{BB962C8B-B14F-4D97-AF65-F5344CB8AC3E}">
        <p14:creationId xmlns:p14="http://schemas.microsoft.com/office/powerpoint/2010/main" val="2626382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4511907-EAC0-4918-83BA-06519E00A9BF}" type="datetimeFigureOut">
              <a:rPr lang="en-US" smtClean="0"/>
              <a:t>3/14/2025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9D5AFA-16DA-474D-80CD-C1432F2F0454}" type="slidenum">
              <a:rPr lang="en-US" smtClean="0"/>
              <a:t>‹#›</a:t>
            </a:fld>
            <a:endParaRPr lang="en-US"/>
          </a:p>
        </p:txBody>
      </p:sp>
    </p:spTree>
    <p:extLst>
      <p:ext uri="{BB962C8B-B14F-4D97-AF65-F5344CB8AC3E}">
        <p14:creationId xmlns:p14="http://schemas.microsoft.com/office/powerpoint/2010/main" val="3972561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511907-EAC0-4918-83BA-06519E00A9BF}" type="datetimeFigureOut">
              <a:rPr lang="en-US" smtClean="0"/>
              <a:t>3/14/2025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9D5AFA-16DA-474D-80CD-C1432F2F0454}" type="slidenum">
              <a:rPr lang="en-US" smtClean="0"/>
              <a:t>‹#›</a:t>
            </a:fld>
            <a:endParaRPr lang="en-US"/>
          </a:p>
        </p:txBody>
      </p:sp>
    </p:spTree>
    <p:extLst>
      <p:ext uri="{BB962C8B-B14F-4D97-AF65-F5344CB8AC3E}">
        <p14:creationId xmlns:p14="http://schemas.microsoft.com/office/powerpoint/2010/main" val="192347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4511907-EAC0-4918-83BA-06519E00A9BF}" type="datetimeFigureOut">
              <a:rPr lang="en-US" smtClean="0"/>
              <a:t>3/14/2025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9D5AFA-16DA-474D-80CD-C1432F2F0454}" type="slidenum">
              <a:rPr lang="en-US" smtClean="0"/>
              <a:t>‹#›</a:t>
            </a:fld>
            <a:endParaRPr lang="en-US"/>
          </a:p>
        </p:txBody>
      </p:sp>
    </p:spTree>
    <p:extLst>
      <p:ext uri="{BB962C8B-B14F-4D97-AF65-F5344CB8AC3E}">
        <p14:creationId xmlns:p14="http://schemas.microsoft.com/office/powerpoint/2010/main" val="3805154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4511907-EAC0-4918-83BA-06519E00A9BF}" type="datetimeFigureOut">
              <a:rPr lang="en-US" smtClean="0"/>
              <a:t>3/14/2025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9D5AFA-16DA-474D-80CD-C1432F2F0454}" type="slidenum">
              <a:rPr lang="en-US" smtClean="0"/>
              <a:t>‹#›</a:t>
            </a:fld>
            <a:endParaRPr lang="en-US"/>
          </a:p>
        </p:txBody>
      </p:sp>
    </p:spTree>
    <p:extLst>
      <p:ext uri="{BB962C8B-B14F-4D97-AF65-F5344CB8AC3E}">
        <p14:creationId xmlns:p14="http://schemas.microsoft.com/office/powerpoint/2010/main" val="3363234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4511907-EAC0-4918-83BA-06519E00A9BF}" type="datetimeFigureOut">
              <a:rPr lang="en-US" smtClean="0"/>
              <a:t>3/14/2025</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BD9D5AFA-16DA-474D-80CD-C1432F2F0454}" type="slidenum">
              <a:rPr lang="en-US" smtClean="0"/>
              <a:t>‹#›</a:t>
            </a:fld>
            <a:endParaRPr lang="en-US"/>
          </a:p>
        </p:txBody>
      </p:sp>
    </p:spTree>
    <p:extLst>
      <p:ext uri="{BB962C8B-B14F-4D97-AF65-F5344CB8AC3E}">
        <p14:creationId xmlns:p14="http://schemas.microsoft.com/office/powerpoint/2010/main" val="92503713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2.xml"/><Relationship Id="rId7" Type="http://schemas.openxmlformats.org/officeDocument/2006/relationships/chart" Target="../charts/chart3.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6.xml"/><Relationship Id="rId7" Type="http://schemas.openxmlformats.org/officeDocument/2006/relationships/chart" Target="../charts/chart4.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8.xml"/><Relationship Id="rId7" Type="http://schemas.openxmlformats.org/officeDocument/2006/relationships/chart" Target="../charts/chart5.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4.xml"/><Relationship Id="rId7" Type="http://schemas.openxmlformats.org/officeDocument/2006/relationships/chart" Target="../charts/chart6.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5.xml"/><Relationship Id="rId7" Type="http://schemas.openxmlformats.org/officeDocument/2006/relationships/chart" Target="../charts/chart7.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7.xml"/><Relationship Id="rId2" Type="http://schemas.openxmlformats.org/officeDocument/2006/relationships/diagramData" Target="../diagrams/data27.xml"/><Relationship Id="rId1" Type="http://schemas.openxmlformats.org/officeDocument/2006/relationships/slideLayout" Target="../slideLayouts/slideLayout2.xml"/><Relationship Id="rId6" Type="http://schemas.microsoft.com/office/2007/relationships/diagramDrawing" Target="../diagrams/drawing27.xml"/><Relationship Id="rId5" Type="http://schemas.openxmlformats.org/officeDocument/2006/relationships/diagramColors" Target="../diagrams/colors27.xml"/><Relationship Id="rId4" Type="http://schemas.openxmlformats.org/officeDocument/2006/relationships/diagramQuickStyle" Target="../diagrams/quickStyle27.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8.xml"/><Relationship Id="rId2" Type="http://schemas.openxmlformats.org/officeDocument/2006/relationships/diagramData" Target="../diagrams/data28.xml"/><Relationship Id="rId1" Type="http://schemas.openxmlformats.org/officeDocument/2006/relationships/slideLayout" Target="../slideLayouts/slideLayout2.xml"/><Relationship Id="rId6" Type="http://schemas.microsoft.com/office/2007/relationships/diagramDrawing" Target="../diagrams/drawing28.xml"/><Relationship Id="rId5" Type="http://schemas.openxmlformats.org/officeDocument/2006/relationships/diagramColors" Target="../diagrams/colors28.xml"/><Relationship Id="rId4" Type="http://schemas.openxmlformats.org/officeDocument/2006/relationships/diagramQuickStyle" Target="../diagrams/quickStyle28.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chart" Target="../charts/chart1.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chart" Target="../charts/chart2.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11247-541F-76CD-B410-12A540343194}"/>
              </a:ext>
            </a:extLst>
          </p:cNvPr>
          <p:cNvSpPr>
            <a:spLocks noGrp="1"/>
          </p:cNvSpPr>
          <p:nvPr>
            <p:ph type="title"/>
          </p:nvPr>
        </p:nvSpPr>
        <p:spPr>
          <a:xfrm>
            <a:off x="2308484" y="3960100"/>
            <a:ext cx="8534400" cy="1507067"/>
          </a:xfrm>
        </p:spPr>
        <p:txBody>
          <a:bodyPr>
            <a:noAutofit/>
          </a:bodyPr>
          <a:lstStyle/>
          <a:p>
            <a:r>
              <a:rPr lang="ka-GE" sz="2400" dirty="0">
                <a:solidFill>
                  <a:schemeClr val="bg1"/>
                </a:solidFill>
              </a:rPr>
              <a:t>კვლევის ანგარიში მომზადებულია შპს მარნეულის კოლეჯის ხარისხის მართვის სამსახურის მიერ</a:t>
            </a:r>
            <a:endParaRPr lang="en-US" sz="2400" dirty="0">
              <a:solidFill>
                <a:schemeClr val="bg1"/>
              </a:solidFill>
            </a:endParaRPr>
          </a:p>
        </p:txBody>
      </p:sp>
      <p:sp>
        <p:nvSpPr>
          <p:cNvPr id="3" name="Content Placeholder 2">
            <a:extLst>
              <a:ext uri="{FF2B5EF4-FFF2-40B4-BE49-F238E27FC236}">
                <a16:creationId xmlns:a16="http://schemas.microsoft.com/office/drawing/2014/main" id="{6F6350D8-3C06-34A8-C5AB-FC8C2A9AAA83}"/>
              </a:ext>
            </a:extLst>
          </p:cNvPr>
          <p:cNvSpPr>
            <a:spLocks noGrp="1"/>
          </p:cNvSpPr>
          <p:nvPr>
            <p:ph idx="1"/>
          </p:nvPr>
        </p:nvSpPr>
        <p:spPr>
          <a:xfrm>
            <a:off x="1734190" y="2986718"/>
            <a:ext cx="8723618" cy="1089424"/>
          </a:xfrm>
        </p:spPr>
        <p:txBody>
          <a:bodyPr>
            <a:normAutofit lnSpcReduction="10000"/>
          </a:bodyPr>
          <a:lstStyle/>
          <a:p>
            <a:pPr marL="0" indent="0" algn="ctr">
              <a:buNone/>
            </a:pPr>
            <a:r>
              <a:rPr lang="ka-GE" sz="3600" b="1" dirty="0">
                <a:solidFill>
                  <a:schemeClr val="bg1"/>
                </a:solidFill>
              </a:rPr>
              <a:t>შპს მარნეულის კოლეჯის დამსაქმებლის კვლევის ანგარიში</a:t>
            </a:r>
            <a:endParaRPr lang="en-US" sz="3600" b="1" dirty="0">
              <a:solidFill>
                <a:schemeClr val="bg1"/>
              </a:solidFill>
            </a:endParaRPr>
          </a:p>
        </p:txBody>
      </p:sp>
      <p:pic>
        <p:nvPicPr>
          <p:cNvPr id="4" name="Picture 2">
            <a:extLst>
              <a:ext uri="{FF2B5EF4-FFF2-40B4-BE49-F238E27FC236}">
                <a16:creationId xmlns:a16="http://schemas.microsoft.com/office/drawing/2014/main" id="{98327BA2-34B9-90D0-EC87-34F67755ED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39321" y="519881"/>
            <a:ext cx="6554385" cy="25828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a:extLst>
              <a:ext uri="{FF2B5EF4-FFF2-40B4-BE49-F238E27FC236}">
                <a16:creationId xmlns:a16="http://schemas.microsoft.com/office/drawing/2014/main" id="{20D6DECB-2220-6260-FFC6-FF0AE630AFB0}"/>
              </a:ext>
            </a:extLst>
          </p:cNvPr>
          <p:cNvSpPr txBox="1"/>
          <p:nvPr/>
        </p:nvSpPr>
        <p:spPr>
          <a:xfrm>
            <a:off x="3041753" y="5700376"/>
            <a:ext cx="6108492" cy="842603"/>
          </a:xfrm>
          <a:prstGeom prst="rect">
            <a:avLst/>
          </a:prstGeom>
          <a:noFill/>
        </p:spPr>
        <p:txBody>
          <a:bodyPr wrap="square">
            <a:spAutoFit/>
          </a:bodyPr>
          <a:lstStyle/>
          <a:p>
            <a:pPr marL="0" marR="0" algn="ctr">
              <a:lnSpc>
                <a:spcPct val="107000"/>
              </a:lnSpc>
              <a:spcAft>
                <a:spcPts val="800"/>
              </a:spcAft>
              <a:buNone/>
            </a:pPr>
            <a:r>
              <a:rPr lang="ka-GE" sz="20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ქ. მარნეული</a:t>
            </a:r>
            <a:endPar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Aft>
                <a:spcPts val="800"/>
              </a:spcAft>
            </a:pPr>
            <a:r>
              <a:rPr lang="ka-GE" sz="20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2024, დეკემბერი</a:t>
            </a:r>
            <a:endPar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00384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D893B-FB73-EAD1-AFBF-34132E0BF582}"/>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73DB5FBA-F20A-2989-1B79-81ADC18020E3}"/>
              </a:ext>
            </a:extLst>
          </p:cNvPr>
          <p:cNvGraphicFramePr/>
          <p:nvPr>
            <p:extLst>
              <p:ext uri="{D42A27DB-BD31-4B8C-83A1-F6EECF244321}">
                <p14:modId xmlns:p14="http://schemas.microsoft.com/office/powerpoint/2010/main" val="1435835640"/>
              </p:ext>
            </p:extLst>
          </p:nvPr>
        </p:nvGraphicFramePr>
        <p:xfrm>
          <a:off x="344774" y="29980"/>
          <a:ext cx="10058400" cy="14840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9D1A3FC6-BC98-6D52-B6EA-795AB78E560E}"/>
              </a:ext>
            </a:extLst>
          </p:cNvPr>
          <p:cNvSpPr>
            <a:spLocks noGrp="1"/>
          </p:cNvSpPr>
          <p:nvPr>
            <p:ph idx="1"/>
          </p:nvPr>
        </p:nvSpPr>
        <p:spPr>
          <a:xfrm>
            <a:off x="1109272" y="1244184"/>
            <a:ext cx="10887856" cy="5156617"/>
          </a:xfrm>
        </p:spPr>
        <p:txBody>
          <a:bodyPr>
            <a:normAutofit/>
          </a:bodyPr>
          <a:lstStyle/>
          <a:p>
            <a:pPr>
              <a:lnSpc>
                <a:spcPct val="150000"/>
              </a:lnSpc>
            </a:pPr>
            <a:r>
              <a:rPr lang="ka-GE" sz="1800"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გამოიკითხა 26 ორგანიზაცია, აქედან, 4 ორგანიზაციის წარმომადგენელი იყო დირექტორი, ხოლო დანარჩენი 22 იყო სხვადასხვა მენეჯერული პოზიციის პირი.</a:t>
            </a:r>
          </a:p>
          <a:p>
            <a:pPr>
              <a:lnSpc>
                <a:spcPct val="150000"/>
              </a:lnSpc>
            </a:pPr>
            <a:r>
              <a:rPr lang="ka-GE" sz="1800"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12 ორგანიზაცია თანამშრომლობს პსდ-ებთან, უშუალოდ მარნეულის კოლეჯთან 8 ორგანიზაცია. </a:t>
            </a:r>
          </a:p>
          <a:p>
            <a:pPr>
              <a:lnSpc>
                <a:spcPct val="150000"/>
              </a:lnSpc>
            </a:pPr>
            <a:r>
              <a:rPr lang="ka-GE" sz="1800"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24 ორგანიზაციას ჰყავს საშუალოდ 4 პროფესიული განათლების მქონე თანამშრომელი. </a:t>
            </a:r>
          </a:p>
          <a:p>
            <a:pPr>
              <a:lnSpc>
                <a:spcPct val="150000"/>
              </a:lnSpc>
            </a:pPr>
            <a:r>
              <a:rPr lang="ka-GE" sz="1800"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ყველა ორგანიზაცია დადებითად აფასებს დასაქმებულთა კომპეტენციებს, მათ შორის 2 თანამშრომელი მარნეულის კოლეჯის კურსდამთავრებულია. </a:t>
            </a:r>
          </a:p>
          <a:p>
            <a:pPr>
              <a:lnSpc>
                <a:spcPct val="150000"/>
              </a:lnSpc>
            </a:pPr>
            <a:r>
              <a:rPr lang="ka-GE" sz="1800"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14-მა ორგანიზაციამ აღნიშნა, რომ მუნიციპალიტეტის ბაღების გაერთიანება უგზავნის მათ ახალ თანამშრომლებს. ხოლო დანარჩენების თქმით, ვაკანსიას აცხადებენ ონლაინ პლატფორმებზე ან პსდ-ებთან თანამშრომლობის გზით</a:t>
            </a:r>
            <a:r>
              <a:rPr lang="ka-GE" sz="1800" kern="100" dirty="0">
                <a:solidFill>
                  <a:schemeClr val="bg1"/>
                </a:solidFill>
                <a:latin typeface="Sylfaen" panose="010A0502050306030303" pitchFamily="18" charset="0"/>
                <a:ea typeface="Calibri" panose="020F0502020204030204" pitchFamily="34" charset="0"/>
                <a:cs typeface="Times New Roman" panose="02020603050405020304" pitchFamily="18" charset="0"/>
              </a:rPr>
              <a:t> იძიებენ ახალ თანამშრომლებს.</a:t>
            </a:r>
            <a:r>
              <a:rPr lang="ka-GE" sz="1800" kern="1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800" dirty="0">
              <a:solidFill>
                <a:schemeClr val="bg1"/>
              </a:solidFill>
            </a:endParaRPr>
          </a:p>
        </p:txBody>
      </p:sp>
    </p:spTree>
    <p:extLst>
      <p:ext uri="{BB962C8B-B14F-4D97-AF65-F5344CB8AC3E}">
        <p14:creationId xmlns:p14="http://schemas.microsoft.com/office/powerpoint/2010/main" val="758744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E8414-E651-4FD4-00A3-500C902CEFD8}"/>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36ACAD05-CFA1-91E7-66F2-7AD0DAF74FD6}"/>
              </a:ext>
            </a:extLst>
          </p:cNvPr>
          <p:cNvGraphicFramePr/>
          <p:nvPr/>
        </p:nvGraphicFramePr>
        <p:xfrm>
          <a:off x="344774" y="29980"/>
          <a:ext cx="10058400" cy="14840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5048BA62-5BB0-9D41-1D41-37E5703FCC69}"/>
              </a:ext>
            </a:extLst>
          </p:cNvPr>
          <p:cNvSpPr>
            <a:spLocks noGrp="1"/>
          </p:cNvSpPr>
          <p:nvPr>
            <p:ph idx="1"/>
          </p:nvPr>
        </p:nvSpPr>
        <p:spPr>
          <a:xfrm>
            <a:off x="1109272" y="1244184"/>
            <a:ext cx="10887856" cy="5156617"/>
          </a:xfrm>
        </p:spPr>
        <p:txBody>
          <a:bodyPr>
            <a:normAutofit/>
          </a:bodyPr>
          <a:lstStyle/>
          <a:p>
            <a:pPr>
              <a:lnSpc>
                <a:spcPct val="150000"/>
              </a:lnSpc>
            </a:pPr>
            <a:r>
              <a:rPr lang="ka-GE" sz="1800"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გამოკითხული ორგანიზაციების 80% აღნიშნავს, რომ მათი კადრი საჭიროებს მომზადება გადამზადებას გარკვეული მიმართულებით. </a:t>
            </a:r>
          </a:p>
          <a:p>
            <a:pPr>
              <a:lnSpc>
                <a:spcPct val="150000"/>
              </a:lnSpc>
            </a:pPr>
            <a:r>
              <a:rPr lang="ka-GE" sz="1800"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უმრავლესობას ესაჭიროება კვალიფიციური აღმზრდელები და გამოცდილი ძიძები. </a:t>
            </a:r>
          </a:p>
          <a:p>
            <a:pPr>
              <a:lnSpc>
                <a:spcPct val="150000"/>
              </a:lnSpc>
            </a:pPr>
            <a:r>
              <a:rPr lang="ka-GE" sz="1800"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პრობლემები გამოიკვეთა ასევე,  სსსმ ბავშვებთან მუშაობის სპეციალისტისა და მეტყველების თერაპევტის მიმართულებით, კერძოდ, კადრის არ არსებობა ან არსებულის სათანადოდ გადამზადების საჭიროება. </a:t>
            </a:r>
          </a:p>
          <a:p>
            <a:pPr marL="0" marR="0" algn="just">
              <a:lnSpc>
                <a:spcPct val="150000"/>
              </a:lnSpc>
              <a:spcAft>
                <a:spcPts val="800"/>
              </a:spcAft>
            </a:pPr>
            <a:r>
              <a:rPr lang="ka-GE" sz="1800"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ახალი კადრის აყვანის ნაწილში ძირითად სირთულეებს აწყდებიან სამუშაო გამოცდილების არმქონე  და ეთნიკური უმცირესობის წარმომადგენელი კადრის მიმართულებით, კერძოდ, უმრავლესობამ სახელმწიფო ენა სათანადოდ არ იცის.</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95195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16AE15-783C-B147-98A9-5EA685DA54F0}"/>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9A59C98F-8551-2A23-4F16-41D6D2B5DDC8}"/>
              </a:ext>
            </a:extLst>
          </p:cNvPr>
          <p:cNvGraphicFramePr/>
          <p:nvPr/>
        </p:nvGraphicFramePr>
        <p:xfrm>
          <a:off x="344774" y="29980"/>
          <a:ext cx="10058400" cy="14840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84E57742-8DAD-A351-0DE6-2999A9C3A794}"/>
              </a:ext>
            </a:extLst>
          </p:cNvPr>
          <p:cNvSpPr>
            <a:spLocks noGrp="1"/>
          </p:cNvSpPr>
          <p:nvPr>
            <p:ph idx="1"/>
          </p:nvPr>
        </p:nvSpPr>
        <p:spPr>
          <a:xfrm>
            <a:off x="179882" y="2065754"/>
            <a:ext cx="4751882" cy="3438524"/>
          </a:xfrm>
        </p:spPr>
        <p:txBody>
          <a:bodyPr>
            <a:normAutofit fontScale="85000" lnSpcReduction="10000"/>
          </a:bodyPr>
          <a:lstStyle/>
          <a:p>
            <a:pPr>
              <a:lnSpc>
                <a:spcPct val="150000"/>
              </a:lnSpc>
            </a:pPr>
            <a:r>
              <a:rPr lang="ka-GE" sz="2400"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რაც შეეხება სამომავლო პერსპექტივებს, აღნიშნეს, რომ მომავალშიც ექნებათ საჭიროება იმ პროფესიის თანამშრომლებზე, რომელთა მოძიებაც ახლაც უჭირთ, თუმცა ამ შეთხვევაში პროფესიების წრე შედარებით ფართოა. </a:t>
            </a:r>
            <a:endPar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2" name="Chart 1">
            <a:extLst>
              <a:ext uri="{FF2B5EF4-FFF2-40B4-BE49-F238E27FC236}">
                <a16:creationId xmlns:a16="http://schemas.microsoft.com/office/drawing/2014/main" id="{5D8CAA32-E509-2296-5384-EBDA30C35CBF}"/>
              </a:ext>
            </a:extLst>
          </p:cNvPr>
          <p:cNvGraphicFramePr/>
          <p:nvPr>
            <p:extLst>
              <p:ext uri="{D42A27DB-BD31-4B8C-83A1-F6EECF244321}">
                <p14:modId xmlns:p14="http://schemas.microsoft.com/office/powerpoint/2010/main" val="3712562067"/>
              </p:ext>
            </p:extLst>
          </p:nvPr>
        </p:nvGraphicFramePr>
        <p:xfrm>
          <a:off x="3687580" y="1334124"/>
          <a:ext cx="8639332" cy="4901784"/>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10543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B0138-5E32-59F9-C973-AFBDE4E4ECDE}"/>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4645FED6-567A-5609-F268-2A1277C707B6}"/>
              </a:ext>
            </a:extLst>
          </p:cNvPr>
          <p:cNvGraphicFramePr/>
          <p:nvPr/>
        </p:nvGraphicFramePr>
        <p:xfrm>
          <a:off x="344774" y="29980"/>
          <a:ext cx="10058400" cy="14840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3B7EF448-C0F3-5190-2BBA-3D6A1285C65E}"/>
              </a:ext>
            </a:extLst>
          </p:cNvPr>
          <p:cNvSpPr>
            <a:spLocks noGrp="1"/>
          </p:cNvSpPr>
          <p:nvPr>
            <p:ph idx="1"/>
          </p:nvPr>
        </p:nvSpPr>
        <p:spPr>
          <a:xfrm>
            <a:off x="929390" y="1648917"/>
            <a:ext cx="10887856" cy="4841824"/>
          </a:xfrm>
        </p:spPr>
        <p:txBody>
          <a:bodyPr>
            <a:normAutofit lnSpcReduction="10000"/>
          </a:bodyPr>
          <a:lstStyle/>
          <a:p>
            <a:pPr marL="0" marR="0" indent="457200" algn="just">
              <a:lnSpc>
                <a:spcPct val="150000"/>
              </a:lnSpc>
              <a:spcAft>
                <a:spcPts val="800"/>
              </a:spcAft>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ხაზი გაესვა იმ ფაქტსაც, რომ სასურველია ბაღში ტექნიკური სამუშაოებისთვის არსებობდეს შესაბამისი კომპეტენციის მქონე პირი. ასევე სასურველია, რომ მასწავლებლებს გარკვეულ დონეზე ტექნოლოგიებთან მუშაობის უნარიც ჰქონდეთ განვითარებული.</a:t>
            </a:r>
          </a:p>
          <a:p>
            <a:pPr marL="0" marR="0" indent="457200" algn="just">
              <a:lnSpc>
                <a:spcPct val="150000"/>
              </a:lnSpc>
              <a:spcAft>
                <a:spcPts val="800"/>
              </a:spcAft>
            </a:pPr>
            <a:r>
              <a:rPr lang="ka-GE" b="1" kern="100" dirty="0">
                <a:solidFill>
                  <a:schemeClr val="bg1"/>
                </a:solidFill>
                <a:latin typeface="Sylfaen" panose="010A0502050306030303" pitchFamily="18" charset="0"/>
                <a:ea typeface="Calibri" panose="020F0502020204030204" pitchFamily="34" charset="0"/>
                <a:cs typeface="Times New Roman" panose="02020603050405020304" pitchFamily="18" charset="0"/>
              </a:rPr>
              <a:t>ორგანიზაციების რეკომენდაციები და რჩევები: </a:t>
            </a:r>
            <a:r>
              <a:rPr lang="ka-GE" kern="100" dirty="0">
                <a:solidFill>
                  <a:schemeClr val="bg1"/>
                </a:solidFill>
                <a:latin typeface="Sylfaen" panose="010A0502050306030303" pitchFamily="18" charset="0"/>
                <a:ea typeface="Calibri" panose="020F0502020204030204" pitchFamily="34" charset="0"/>
                <a:cs typeface="Times New Roman" panose="02020603050405020304" pitchFamily="18" charset="0"/>
              </a:rPr>
              <a:t>მეტი პრაქტიკული სწავლების დანერგვა კოლეჯში, რათა ორგანიზაციების ინეტერესი პსდ-ებთან თანამშრომრომლობის უფრო მეტად გაიზარდოს; სტუდენტების კონკურენტუნარიანობის გასაზრდელად ხარისხიანი განათლების უზრუნველყოფა.</a:t>
            </a:r>
          </a:p>
          <a:p>
            <a:pPr marL="0" marR="0" indent="457200" algn="just">
              <a:lnSpc>
                <a:spcPct val="150000"/>
              </a:lnSpc>
              <a:spcAft>
                <a:spcPts val="800"/>
              </a:spcAft>
            </a:pPr>
            <a:r>
              <a:rPr lang="ka-GE" b="1" kern="100" dirty="0">
                <a:solidFill>
                  <a:schemeClr val="bg1"/>
                </a:solidFill>
                <a:latin typeface="Sylfaen" panose="010A0502050306030303" pitchFamily="18" charset="0"/>
                <a:ea typeface="Calibri" panose="020F0502020204030204" pitchFamily="34" charset="0"/>
                <a:cs typeface="Times New Roman" panose="02020603050405020304" pitchFamily="18" charset="0"/>
              </a:rPr>
              <a:t>შპს მარნეულის კოლეჯის პარტნიორი ორგანიზაციებოს რეკომენდაციები და რჩევები: </a:t>
            </a: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მეტი ტრენინგისა და გადამზადების უზრუნველყოფა; მეტად დამსაქმებელზე მორგებული პროფესიებისა და აქტივობების დაგეგმვა. </a:t>
            </a:r>
            <a:endParaRPr lang="ka-GE" b="1" kern="100" dirty="0">
              <a:solidFill>
                <a:schemeClr val="bg1"/>
              </a:solidFill>
              <a:latin typeface="Sylfaen" panose="010A050205030603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86441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143C4-B0AF-BCBE-1253-2BC329852421}"/>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246AB2EB-3945-0D7C-B8EB-E262E42E9214}"/>
              </a:ext>
            </a:extLst>
          </p:cNvPr>
          <p:cNvGraphicFramePr/>
          <p:nvPr>
            <p:extLst>
              <p:ext uri="{D42A27DB-BD31-4B8C-83A1-F6EECF244321}">
                <p14:modId xmlns:p14="http://schemas.microsoft.com/office/powerpoint/2010/main" val="3688444463"/>
              </p:ext>
            </p:extLst>
          </p:nvPr>
        </p:nvGraphicFramePr>
        <p:xfrm>
          <a:off x="344774" y="29980"/>
          <a:ext cx="10058400" cy="14840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6F674183-35FA-64A8-1234-5D3687390FCC}"/>
              </a:ext>
            </a:extLst>
          </p:cNvPr>
          <p:cNvSpPr>
            <a:spLocks noGrp="1"/>
          </p:cNvSpPr>
          <p:nvPr>
            <p:ph idx="1"/>
          </p:nvPr>
        </p:nvSpPr>
        <p:spPr>
          <a:xfrm>
            <a:off x="344774" y="1349116"/>
            <a:ext cx="11997128" cy="5156617"/>
          </a:xfrm>
        </p:spPr>
        <p:txBody>
          <a:bodyPr>
            <a:normAutofit fontScale="92500" lnSpcReduction="10000"/>
          </a:bodyPr>
          <a:lstStyle/>
          <a:p>
            <a:pPr>
              <a:lnSpc>
                <a:spcPct val="150000"/>
              </a:lnSpc>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გამოიკითხა 10 ორგანიზაცია, ყველა ორგანიზაციის შემთხვევაში გამოკითხვა ჩატარდა უშუალოდ მფლობელებთან. </a:t>
            </a:r>
          </a:p>
          <a:p>
            <a:pPr>
              <a:lnSpc>
                <a:spcPct val="150000"/>
              </a:lnSpc>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გამოკითხული ორგანიზაციების 90% არ თანამშრომლობს პროფესიულ საგანმანათლებლო დაწესებულებასთან. </a:t>
            </a:r>
          </a:p>
          <a:p>
            <a:pPr>
              <a:lnSpc>
                <a:spcPct val="150000"/>
              </a:lnSpc>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90%-ს არ ჰყავს პროფესიული განათლების მქონე თანამშრომელი. ხოლო ის ერთი ორგანიზაცია, რომელიც თანამშრომლობს პსდ-სთან და ჰყავს პროფესიული განათლების მქონე თანამშრომელი, საშუალო დონეზე აფასებს მათ კომპეტენციას. </a:t>
            </a:r>
          </a:p>
          <a:p>
            <a:pPr>
              <a:lnSpc>
                <a:spcPct val="150000"/>
              </a:lnSpc>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90% საახლობლო წრეში იძიებს ახალ კადრებს, ხოლო პსდ-ს პარტნიორი ორგანიზაცია პროფესიულ საგანმანათლებლო დაწესებულებებთან თანამშრომლობის გზით იძიებს ახალ კადრებს.</a:t>
            </a:r>
          </a:p>
          <a:p>
            <a:pPr>
              <a:lnSpc>
                <a:spcPct val="150000"/>
              </a:lnSpc>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8 მათგანმა აღნიშნა, რომ არ შექმნიათ სირთულეები ახალი თანამშრომლის აყვანისას, ხოლო დანარჩენი ორის თქმით, კომპეტენტური კადრის არ არსებობის კუთხით შექმნიათ პრობლემები. </a:t>
            </a:r>
            <a:endParaRPr lang="en-US" dirty="0">
              <a:solidFill>
                <a:schemeClr val="bg1"/>
              </a:solidFill>
            </a:endParaRPr>
          </a:p>
        </p:txBody>
      </p:sp>
    </p:spTree>
    <p:extLst>
      <p:ext uri="{BB962C8B-B14F-4D97-AF65-F5344CB8AC3E}">
        <p14:creationId xmlns:p14="http://schemas.microsoft.com/office/powerpoint/2010/main" val="37551365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758E1B-F6D5-2A84-9315-F472EE0090D9}"/>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06B57442-937D-29E6-0A5B-F3A3DFF05B4B}"/>
              </a:ext>
            </a:extLst>
          </p:cNvPr>
          <p:cNvGraphicFramePr/>
          <p:nvPr/>
        </p:nvGraphicFramePr>
        <p:xfrm>
          <a:off x="344774" y="29980"/>
          <a:ext cx="10058400" cy="14840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49AA96CB-62BC-E02B-5A65-869D37C9FFE9}"/>
              </a:ext>
            </a:extLst>
          </p:cNvPr>
          <p:cNvSpPr>
            <a:spLocks noGrp="1"/>
          </p:cNvSpPr>
          <p:nvPr>
            <p:ph idx="1"/>
          </p:nvPr>
        </p:nvSpPr>
        <p:spPr>
          <a:xfrm>
            <a:off x="194872" y="1765093"/>
            <a:ext cx="11997128" cy="4126042"/>
          </a:xfrm>
        </p:spPr>
        <p:txBody>
          <a:bodyPr>
            <a:normAutofit fontScale="92500" lnSpcReduction="10000"/>
          </a:bodyPr>
          <a:lstStyle/>
          <a:p>
            <a:pPr>
              <a:lnSpc>
                <a:spcPct val="150000"/>
              </a:lnSpc>
            </a:pPr>
            <a:r>
              <a:rPr lang="ka-GE" sz="2300"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ამ ეტაპისთვის განსაკუთრებული მოთხოვნა გამოიკვეთა კონდიტერის (4 ორგანიზაცია), კულინარიისა (4 ორგანიზაცია) და შეფ-მზარეულის პროფესიებთან მიმართებით (2 ორგანიზაცია).</a:t>
            </a:r>
          </a:p>
          <a:p>
            <a:pPr>
              <a:lnSpc>
                <a:spcPct val="150000"/>
              </a:lnSpc>
            </a:pPr>
            <a:r>
              <a:rPr lang="ka-GE" sz="2300"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 აღსანიშნავია, რომ პსდ-ებთან თანამშრომლობაზე ორგანიზაციათა 50% უარს არ ამბობს. </a:t>
            </a:r>
          </a:p>
          <a:p>
            <a:pPr>
              <a:lnSpc>
                <a:spcPct val="150000"/>
              </a:lnSpc>
            </a:pPr>
            <a:r>
              <a:rPr lang="ka-GE" sz="2300"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როგორც აღნიშნეს, თუ პსდ-ები შესთავაზებენ პრაქტიკული უნარებით აღჭურვილ სტუდენტებს, აღარ შეექმნებათ სირთულეები კადრის აყვანის პროცესში.  ხარისხიანი განათლების მიცემით კი, კოლეჯი დაინტერესებას გამოიწვევს დამსაქმებელ ორგანიზაციებში და გაზრდის შრომის ბაზარზე კონკურენტუნარიან სტუდენტს/დასაქმებულს. </a:t>
            </a:r>
          </a:p>
          <a:p>
            <a:pPr>
              <a:lnSpc>
                <a:spcPct val="150000"/>
              </a:lnSpc>
            </a:pPr>
            <a:endParaRPr lang="en-US" dirty="0">
              <a:solidFill>
                <a:schemeClr val="bg1"/>
              </a:solidFill>
            </a:endParaRPr>
          </a:p>
        </p:txBody>
      </p:sp>
    </p:spTree>
    <p:extLst>
      <p:ext uri="{BB962C8B-B14F-4D97-AF65-F5344CB8AC3E}">
        <p14:creationId xmlns:p14="http://schemas.microsoft.com/office/powerpoint/2010/main" val="39481931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081AE-61DD-A4D3-D548-56346670FC72}"/>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EADDD177-FE43-1234-47B4-5C05857540D5}"/>
              </a:ext>
            </a:extLst>
          </p:cNvPr>
          <p:cNvGraphicFramePr/>
          <p:nvPr/>
        </p:nvGraphicFramePr>
        <p:xfrm>
          <a:off x="344774" y="29980"/>
          <a:ext cx="10058400" cy="14840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ED3E158C-57E5-890C-7C6E-52C06194F425}"/>
              </a:ext>
            </a:extLst>
          </p:cNvPr>
          <p:cNvSpPr>
            <a:spLocks noGrp="1"/>
          </p:cNvSpPr>
          <p:nvPr>
            <p:ph idx="1"/>
          </p:nvPr>
        </p:nvSpPr>
        <p:spPr>
          <a:xfrm>
            <a:off x="479686" y="2827520"/>
            <a:ext cx="4212236" cy="1864401"/>
          </a:xfrm>
        </p:spPr>
        <p:txBody>
          <a:bodyPr>
            <a:normAutofit fontScale="62500" lnSpcReduction="20000"/>
          </a:bodyPr>
          <a:lstStyle/>
          <a:p>
            <a:pPr>
              <a:lnSpc>
                <a:spcPct val="150000"/>
              </a:lnSpc>
            </a:pPr>
            <a:r>
              <a:rPr lang="ka-GE" sz="3300"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ორგანიზაციები სამომავლოდ შემდეგი მიმართულებებით ხედავენ კადრის საჭიროებას:</a:t>
            </a:r>
          </a:p>
          <a:p>
            <a:pPr>
              <a:lnSpc>
                <a:spcPct val="150000"/>
              </a:lnSpc>
            </a:pPr>
            <a:endParaRPr lang="en-US" dirty="0">
              <a:solidFill>
                <a:schemeClr val="bg1"/>
              </a:solidFill>
            </a:endParaRPr>
          </a:p>
        </p:txBody>
      </p:sp>
      <p:graphicFrame>
        <p:nvGraphicFramePr>
          <p:cNvPr id="2" name="დიაგრამა 2">
            <a:extLst>
              <a:ext uri="{FF2B5EF4-FFF2-40B4-BE49-F238E27FC236}">
                <a16:creationId xmlns:a16="http://schemas.microsoft.com/office/drawing/2014/main" id="{97DE2743-0C6D-CEA4-F0FD-1EFCB2603BE8}"/>
              </a:ext>
            </a:extLst>
          </p:cNvPr>
          <p:cNvGraphicFramePr/>
          <p:nvPr>
            <p:extLst>
              <p:ext uri="{D42A27DB-BD31-4B8C-83A1-F6EECF244321}">
                <p14:modId xmlns:p14="http://schemas.microsoft.com/office/powerpoint/2010/main" val="2967888660"/>
              </p:ext>
            </p:extLst>
          </p:nvPr>
        </p:nvGraphicFramePr>
        <p:xfrm>
          <a:off x="5216577" y="1712626"/>
          <a:ext cx="6168452" cy="4148528"/>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28772414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1B4AF-8355-BF16-2C9A-CFA06B244398}"/>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E7824170-E2DE-9358-CFD3-12410532218D}"/>
              </a:ext>
            </a:extLst>
          </p:cNvPr>
          <p:cNvGraphicFramePr/>
          <p:nvPr>
            <p:extLst>
              <p:ext uri="{D42A27DB-BD31-4B8C-83A1-F6EECF244321}">
                <p14:modId xmlns:p14="http://schemas.microsoft.com/office/powerpoint/2010/main" val="946970454"/>
              </p:ext>
            </p:extLst>
          </p:nvPr>
        </p:nvGraphicFramePr>
        <p:xfrm>
          <a:off x="344774" y="29980"/>
          <a:ext cx="10058400" cy="14840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7BA2B2F3-B7C8-D87A-E7DB-BE0B02080DA5}"/>
              </a:ext>
            </a:extLst>
          </p:cNvPr>
          <p:cNvSpPr>
            <a:spLocks noGrp="1"/>
          </p:cNvSpPr>
          <p:nvPr>
            <p:ph idx="1"/>
          </p:nvPr>
        </p:nvSpPr>
        <p:spPr>
          <a:xfrm>
            <a:off x="344774" y="1349116"/>
            <a:ext cx="11997128" cy="5156617"/>
          </a:xfrm>
        </p:spPr>
        <p:txBody>
          <a:bodyPr>
            <a:normAutofit/>
          </a:bodyPr>
          <a:lstStyle/>
          <a:p>
            <a:pPr>
              <a:lnSpc>
                <a:spcPct val="150000"/>
              </a:lnSpc>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გამოიკითხა 3 ორგანიზაცია, </a:t>
            </a:r>
            <a:r>
              <a:rPr lang="ka-GE" sz="2000"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სამივე შემთხვევაში გამოკითხვა ჩატარდა ორგანიზაციის მენეჯერებთან, ასევე, სამივე მათგანი მარნეულის კოლეჯის პარტნიორი ორგანიზაციაა და სამომავლოდ გეგმავენ სხვა პსდ-სთან პარტნიორობას. </a:t>
            </a:r>
          </a:p>
          <a:p>
            <a:pPr>
              <a:lnSpc>
                <a:spcPct val="150000"/>
              </a:lnSpc>
            </a:pPr>
            <a:r>
              <a:rPr lang="ka-GE" sz="2000"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კმაყოფილები არიან ჩვენი მომზადებული კადრით, მათი პრაქტიკული თუ თეორიული ცოდნით.</a:t>
            </a:r>
          </a:p>
          <a:p>
            <a:pPr>
              <a:lnSpc>
                <a:spcPct val="150000"/>
              </a:lnSpc>
            </a:pPr>
            <a:r>
              <a:rPr lang="ka-GE" sz="2000"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როგორც აღნიშნეს, მათ ჰყავთ საშუალოდ 5-6 პროფესიული განათლების მქონე კადრი.</a:t>
            </a:r>
          </a:p>
          <a:p>
            <a:pPr>
              <a:lnSpc>
                <a:spcPct val="150000"/>
              </a:lnSpc>
            </a:pPr>
            <a:r>
              <a:rPr lang="ka-GE" sz="2000"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კადრის შერჩევისთვის ისინი რამდენიმე მეთოდს მიმართავენ,  ესენია: ვაკანსიის გამოცხადება ონლაინ პლატფორმაზე, პსდ-ებთან თანამშრომლობის გზით და საახლობლო წრეში მოძიება. </a:t>
            </a:r>
          </a:p>
          <a:p>
            <a:pPr>
              <a:lnSpc>
                <a:spcPct val="150000"/>
              </a:lnSpc>
            </a:pPr>
            <a:r>
              <a:rPr lang="ka-GE" sz="2000"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თანამშრომელთა აყვანის სირთულეები მხოლოდ ერთ ორგანიზაციას შექმნია სამუშაო გამოცდილების მქონე კადრის არ არსებობის კუთხით. </a:t>
            </a:r>
            <a:endParaRPr lang="en-US" dirty="0">
              <a:solidFill>
                <a:schemeClr val="bg1"/>
              </a:solidFill>
            </a:endParaRPr>
          </a:p>
        </p:txBody>
      </p:sp>
    </p:spTree>
    <p:extLst>
      <p:ext uri="{BB962C8B-B14F-4D97-AF65-F5344CB8AC3E}">
        <p14:creationId xmlns:p14="http://schemas.microsoft.com/office/powerpoint/2010/main" val="451658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DF30DF-DDAB-4ED7-FAEE-B2D7A0718B40}"/>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6C12AC7C-1845-E02E-B4CD-177CB954EF08}"/>
              </a:ext>
            </a:extLst>
          </p:cNvPr>
          <p:cNvGraphicFramePr/>
          <p:nvPr/>
        </p:nvGraphicFramePr>
        <p:xfrm>
          <a:off x="344774" y="29980"/>
          <a:ext cx="10058400" cy="14840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2CAF402F-DEAD-AED0-7268-1DCE0BC397E8}"/>
              </a:ext>
            </a:extLst>
          </p:cNvPr>
          <p:cNvSpPr>
            <a:spLocks noGrp="1"/>
          </p:cNvSpPr>
          <p:nvPr>
            <p:ph idx="1"/>
          </p:nvPr>
        </p:nvSpPr>
        <p:spPr>
          <a:xfrm>
            <a:off x="149902" y="2068644"/>
            <a:ext cx="4796852" cy="2383435"/>
          </a:xfrm>
        </p:spPr>
        <p:txBody>
          <a:bodyPr>
            <a:normAutofit/>
          </a:bodyPr>
          <a:lstStyle/>
          <a:p>
            <a:pPr>
              <a:lnSpc>
                <a:spcPct val="150000"/>
              </a:lnSpc>
            </a:pPr>
            <a:r>
              <a:rPr lang="ka-GE" sz="2000"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კვლევაში მონაწილე საფინანსო მომსახურების ორგანიზაციებისთვის მოთხოვნად პროფესიად ახლაც და სამომავლოდაც სახელდება</a:t>
            </a:r>
            <a:r>
              <a:rPr lang="ka-GE" sz="2000" kern="100" dirty="0">
                <a:effectLst/>
                <a:latin typeface="Sylfaen" panose="010A0502050306030303" pitchFamily="18" charset="0"/>
                <a:ea typeface="Calibri" panose="020F0502020204030204" pitchFamily="34" charset="0"/>
                <a:cs typeface="Times New Roman" panose="02020603050405020304" pitchFamily="18" charset="0"/>
              </a:rPr>
              <a:t>: </a:t>
            </a:r>
            <a:endParaRPr lang="en-US" dirty="0">
              <a:solidFill>
                <a:schemeClr val="bg1"/>
              </a:solidFill>
            </a:endParaRPr>
          </a:p>
        </p:txBody>
      </p:sp>
      <p:graphicFrame>
        <p:nvGraphicFramePr>
          <p:cNvPr id="2" name="დიაგრამა 1">
            <a:extLst>
              <a:ext uri="{FF2B5EF4-FFF2-40B4-BE49-F238E27FC236}">
                <a16:creationId xmlns:a16="http://schemas.microsoft.com/office/drawing/2014/main" id="{518A532A-0B12-4E29-4494-37030B4A23DF}"/>
              </a:ext>
            </a:extLst>
          </p:cNvPr>
          <p:cNvGraphicFramePr/>
          <p:nvPr>
            <p:extLst>
              <p:ext uri="{D42A27DB-BD31-4B8C-83A1-F6EECF244321}">
                <p14:modId xmlns:p14="http://schemas.microsoft.com/office/powerpoint/2010/main" val="821822180"/>
              </p:ext>
            </p:extLst>
          </p:nvPr>
        </p:nvGraphicFramePr>
        <p:xfrm>
          <a:off x="5306517" y="1543989"/>
          <a:ext cx="6475751" cy="4691922"/>
        </p:xfrm>
        <a:graphic>
          <a:graphicData uri="http://schemas.openxmlformats.org/drawingml/2006/chart">
            <c:chart xmlns:c="http://schemas.openxmlformats.org/drawingml/2006/chart" xmlns:r="http://schemas.openxmlformats.org/officeDocument/2006/relationships" r:id="rId7"/>
          </a:graphicData>
        </a:graphic>
      </p:graphicFrame>
      <p:sp>
        <p:nvSpPr>
          <p:cNvPr id="6" name="TextBox 5">
            <a:extLst>
              <a:ext uri="{FF2B5EF4-FFF2-40B4-BE49-F238E27FC236}">
                <a16:creationId xmlns:a16="http://schemas.microsoft.com/office/drawing/2014/main" id="{477B347B-65B5-79EF-7A5A-C1948D9DA514}"/>
              </a:ext>
            </a:extLst>
          </p:cNvPr>
          <p:cNvSpPr txBox="1"/>
          <p:nvPr/>
        </p:nvSpPr>
        <p:spPr>
          <a:xfrm>
            <a:off x="409732" y="4762199"/>
            <a:ext cx="4425846" cy="1534394"/>
          </a:xfrm>
          <a:prstGeom prst="rect">
            <a:avLst/>
          </a:prstGeom>
          <a:noFill/>
        </p:spPr>
        <p:txBody>
          <a:bodyPr wrap="square">
            <a:spAutoFit/>
          </a:bodyPr>
          <a:lstStyle/>
          <a:p>
            <a:pPr marL="0" marR="0">
              <a:lnSpc>
                <a:spcPct val="150000"/>
              </a:lnSpc>
              <a:spcAft>
                <a:spcPts val="800"/>
              </a:spcAft>
            </a:pPr>
            <a:r>
              <a:rPr lang="ka-GE" sz="1600" i="1"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რაც შეხება რეკომენდაციებს, შრომის ბაზართან მიმართებით გაჟღერდა, რომ სასურველია სტუდენტებისთვის მეტი პრაქტიკული უნარების განვითარება.</a:t>
            </a:r>
            <a:endParaRPr lang="en-US" sz="1400" i="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80198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140614-A89F-104B-CB91-D13D1517A5C7}"/>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EC1EB163-0138-B497-0CB5-3311E9A36411}"/>
              </a:ext>
            </a:extLst>
          </p:cNvPr>
          <p:cNvGraphicFramePr/>
          <p:nvPr>
            <p:extLst>
              <p:ext uri="{D42A27DB-BD31-4B8C-83A1-F6EECF244321}">
                <p14:modId xmlns:p14="http://schemas.microsoft.com/office/powerpoint/2010/main" val="2022192405"/>
              </p:ext>
            </p:extLst>
          </p:nvPr>
        </p:nvGraphicFramePr>
        <p:xfrm>
          <a:off x="344774" y="29980"/>
          <a:ext cx="10058400" cy="14840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85F00D19-29EF-FA4D-D669-553B13B13A7F}"/>
              </a:ext>
            </a:extLst>
          </p:cNvPr>
          <p:cNvSpPr>
            <a:spLocks noGrp="1"/>
          </p:cNvSpPr>
          <p:nvPr>
            <p:ph idx="1"/>
          </p:nvPr>
        </p:nvSpPr>
        <p:spPr>
          <a:xfrm>
            <a:off x="194872" y="1379097"/>
            <a:ext cx="11997128" cy="5141624"/>
          </a:xfrm>
        </p:spPr>
        <p:txBody>
          <a:bodyPr>
            <a:normAutofit/>
          </a:bodyPr>
          <a:lstStyle/>
          <a:p>
            <a:pPr>
              <a:lnSpc>
                <a:spcPct val="150000"/>
              </a:lnSpc>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გამოკითხა 3 ორგანიზაცია, სამივე შემთხვევაში გამოვიკითხეთ მფლობელები. არცერთი მათგანი არ თანამშრომლობს პროფესიულ საგანმანათლებლო დაწესებულებასთან. როგორც აღნიშნეს, იქიდან გამომდინარე, რომ პატარა ფართი აქვთ და ვიწრო საქმიანობას ახორციელებენ, სამომავლოდ შეიძლება განიხილონ პარტნიორობა, თუმცა ამ ეტაპზე თავს იკავებენ. </a:t>
            </a:r>
          </a:p>
          <a:p>
            <a:pPr>
              <a:lnSpc>
                <a:spcPct val="150000"/>
              </a:lnSpc>
            </a:pPr>
            <a:r>
              <a:rPr lang="ka-GE" dirty="0">
                <a:solidFill>
                  <a:schemeClr val="bg1"/>
                </a:solidFill>
              </a:rPr>
              <a:t>არ ჰყავთ პროფესიული განათლების მქონე კადრი და არც ახალი თანამშრომლების მოძიებას ახორციელებენ, რადგან თვითონ ასრულებენ თავიანთ ორგანიზაციაში ყველაფერს. </a:t>
            </a:r>
          </a:p>
          <a:p>
            <a:pPr>
              <a:lnSpc>
                <a:spcPct val="150000"/>
              </a:lnSpc>
            </a:pPr>
            <a:r>
              <a:rPr lang="ka-GE" dirty="0">
                <a:solidFill>
                  <a:schemeClr val="bg1"/>
                </a:solidFill>
              </a:rPr>
              <a:t>დამატებით მოკვლევას  საფინანსო მიმართულებასთან ერთად კომპიუტერული მეცნიერებების სფეროც საჭიროებს, თუმცა აღსანიშნავია, ჩვენ მიერ გამოკითხული თითქმის ყველა მიმართულება საუბრობს ინფორმაციის ტექნოლოგიის სპეციალისტების საჭიროებასა და კომპიუტერული უნარების გაძლიერებაზე.</a:t>
            </a:r>
            <a:endParaRPr lang="en-US" dirty="0">
              <a:solidFill>
                <a:schemeClr val="bg1"/>
              </a:solidFill>
            </a:endParaRPr>
          </a:p>
        </p:txBody>
      </p:sp>
    </p:spTree>
    <p:extLst>
      <p:ext uri="{BB962C8B-B14F-4D97-AF65-F5344CB8AC3E}">
        <p14:creationId xmlns:p14="http://schemas.microsoft.com/office/powerpoint/2010/main" val="2257972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4DD385F2-46CD-3150-59FE-FE284CE1E2D5}"/>
              </a:ext>
            </a:extLst>
          </p:cNvPr>
          <p:cNvGraphicFramePr/>
          <p:nvPr>
            <p:extLst>
              <p:ext uri="{D42A27DB-BD31-4B8C-83A1-F6EECF244321}">
                <p14:modId xmlns:p14="http://schemas.microsoft.com/office/powerpoint/2010/main" val="2246677644"/>
              </p:ext>
            </p:extLst>
          </p:nvPr>
        </p:nvGraphicFramePr>
        <p:xfrm>
          <a:off x="827426" y="1345367"/>
          <a:ext cx="10537148" cy="50704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ubtitle 2">
            <a:extLst>
              <a:ext uri="{FF2B5EF4-FFF2-40B4-BE49-F238E27FC236}">
                <a16:creationId xmlns:a16="http://schemas.microsoft.com/office/drawing/2014/main" id="{D13833C4-613C-11A9-70AC-5E6A9C5A8979}"/>
              </a:ext>
            </a:extLst>
          </p:cNvPr>
          <p:cNvSpPr>
            <a:spLocks noGrp="1"/>
          </p:cNvSpPr>
          <p:nvPr>
            <p:ph type="subTitle" idx="1"/>
          </p:nvPr>
        </p:nvSpPr>
        <p:spPr>
          <a:xfrm>
            <a:off x="3305161" y="239844"/>
            <a:ext cx="5581677" cy="749508"/>
          </a:xfrm>
        </p:spPr>
        <p:txBody>
          <a:bodyPr>
            <a:normAutofit/>
          </a:bodyPr>
          <a:lstStyle/>
          <a:p>
            <a:pPr algn="ctr"/>
            <a:r>
              <a:rPr lang="ka-GE" sz="4000" b="1" dirty="0">
                <a:solidFill>
                  <a:schemeClr val="bg1"/>
                </a:solidFill>
              </a:rPr>
              <a:t>კვლევის სტრუქტურა</a:t>
            </a:r>
            <a:endParaRPr lang="en-US" sz="4000" b="1" dirty="0">
              <a:solidFill>
                <a:schemeClr val="bg1"/>
              </a:solidFill>
            </a:endParaRPr>
          </a:p>
        </p:txBody>
      </p:sp>
    </p:spTree>
    <p:extLst>
      <p:ext uri="{BB962C8B-B14F-4D97-AF65-F5344CB8AC3E}">
        <p14:creationId xmlns:p14="http://schemas.microsoft.com/office/powerpoint/2010/main" val="34214523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CD9D9-C2A8-8B59-99BF-DEDB66094ED5}"/>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CC2992FF-B605-619D-3C16-F83F902D2DD2}"/>
              </a:ext>
            </a:extLst>
          </p:cNvPr>
          <p:cNvGraphicFramePr/>
          <p:nvPr>
            <p:extLst>
              <p:ext uri="{D42A27DB-BD31-4B8C-83A1-F6EECF244321}">
                <p14:modId xmlns:p14="http://schemas.microsoft.com/office/powerpoint/2010/main" val="955214633"/>
              </p:ext>
            </p:extLst>
          </p:nvPr>
        </p:nvGraphicFramePr>
        <p:xfrm>
          <a:off x="344774" y="29980"/>
          <a:ext cx="10058400" cy="14840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2135883B-6D55-0A30-88E0-AE2A52AF80E6}"/>
              </a:ext>
            </a:extLst>
          </p:cNvPr>
          <p:cNvSpPr>
            <a:spLocks noGrp="1"/>
          </p:cNvSpPr>
          <p:nvPr>
            <p:ph idx="1"/>
          </p:nvPr>
        </p:nvSpPr>
        <p:spPr>
          <a:xfrm>
            <a:off x="194872" y="974361"/>
            <a:ext cx="11997128" cy="6220918"/>
          </a:xfrm>
        </p:spPr>
        <p:txBody>
          <a:bodyPr>
            <a:normAutofit fontScale="92500" lnSpcReduction="20000"/>
          </a:bodyPr>
          <a:lstStyle/>
          <a:p>
            <a:pPr>
              <a:lnSpc>
                <a:spcPct val="150000"/>
              </a:lnSpc>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გამოიკითხა 8 ორგანიზაცია, მათგან მხოლოდ ერთთან ჩატარდა გამოკითხვა ორგანიზაციის მფლობელთან, დანარჩენ 7 ორგანიზაციაში გამოვიკითხეთ მენეჯერები. </a:t>
            </a:r>
          </a:p>
          <a:p>
            <a:pPr>
              <a:lnSpc>
                <a:spcPct val="150000"/>
              </a:lnSpc>
            </a:pPr>
            <a:r>
              <a:rPr lang="ka-GE" dirty="0">
                <a:solidFill>
                  <a:schemeClr val="bg1"/>
                </a:solidFill>
              </a:rPr>
              <a:t>ყველა გამოკითხული ორგანიზაცია შპს მარნეულის კოლეჯთან თანამშრომლობს და ისინი კმაყოფილნი არიან ამ თანამშრომლობით. მათი ძირითადი ნაწილი, კერძოდ, 6 მათგანი სამომავლოდაც აპირებს ამ თანამშრომლობის გაგრძელებას. </a:t>
            </a:r>
          </a:p>
          <a:p>
            <a:pPr>
              <a:lnSpc>
                <a:spcPct val="150000"/>
              </a:lnSpc>
            </a:pPr>
            <a:r>
              <a:rPr lang="ka-GE" dirty="0">
                <a:solidFill>
                  <a:schemeClr val="bg1"/>
                </a:solidFill>
              </a:rPr>
              <a:t>7 ორგანიზაციას ჰყავს პროფესიული განათლების საშუალოდ 5 კადრი მაინც და ისინი დადებითად აფასებენ (6 ორგანიზაცია-ძალიან კარგი 1 ორგანიზაცია-კარგი) მათ ცოდნასა და პრაქტიკულ უნარებს. ერთი ორგანიზაცია ინდივიდუალური მეწარმეა და როგორც აღნიშნა, ამ ეტაპზე არ საჭიროებს კადრის მოძიებას.</a:t>
            </a:r>
          </a:p>
          <a:p>
            <a:pPr>
              <a:lnSpc>
                <a:spcPct val="150000"/>
              </a:lnSpc>
            </a:pPr>
            <a:r>
              <a:rPr lang="ka-GE" dirty="0">
                <a:solidFill>
                  <a:schemeClr val="bg1"/>
                </a:solidFill>
              </a:rPr>
              <a:t>5 ორგანიზაცია ახალ კადრს იძიებს ონლაინ პლატფორმაზე ვაკანსიის გამოცხადების გზით, ხოლო ორი ორგანიზაცია საახლობლო წრეში ავრცელებს ინფორმაციას.</a:t>
            </a:r>
          </a:p>
          <a:p>
            <a:pPr>
              <a:lnSpc>
                <a:spcPct val="150000"/>
              </a:lnSpc>
            </a:pPr>
            <a:r>
              <a:rPr lang="ka-GE" dirty="0">
                <a:solidFill>
                  <a:schemeClr val="bg1"/>
                </a:solidFill>
              </a:rPr>
              <a:t>თანამშრომელთა აყვანის სირთულეები 4 ორგანიზაციას შექმნია. ესენია: რეგიონში ეთნიკური უმცირესობების კულტურული თავისებურებები და კომპეტენტური და სამუშაო გამოცდილების მქონე კადრის არ არსებობა. </a:t>
            </a:r>
          </a:p>
          <a:p>
            <a:pPr>
              <a:lnSpc>
                <a:spcPct val="150000"/>
              </a:lnSpc>
            </a:pPr>
            <a:endParaRPr lang="en-US" dirty="0">
              <a:solidFill>
                <a:schemeClr val="bg1"/>
              </a:solidFill>
            </a:endParaRPr>
          </a:p>
        </p:txBody>
      </p:sp>
    </p:spTree>
    <p:extLst>
      <p:ext uri="{BB962C8B-B14F-4D97-AF65-F5344CB8AC3E}">
        <p14:creationId xmlns:p14="http://schemas.microsoft.com/office/powerpoint/2010/main" val="6702449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B7240-377C-EA36-FB42-7A51644FED62}"/>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1BD93892-8437-4E0F-06D4-48755F994008}"/>
              </a:ext>
            </a:extLst>
          </p:cNvPr>
          <p:cNvGraphicFramePr/>
          <p:nvPr/>
        </p:nvGraphicFramePr>
        <p:xfrm>
          <a:off x="344774" y="29980"/>
          <a:ext cx="10058400" cy="14840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A9A10245-4761-2B48-ECE1-7D9F82179AD3}"/>
              </a:ext>
            </a:extLst>
          </p:cNvPr>
          <p:cNvSpPr>
            <a:spLocks noGrp="1"/>
          </p:cNvSpPr>
          <p:nvPr>
            <p:ph idx="1"/>
          </p:nvPr>
        </p:nvSpPr>
        <p:spPr>
          <a:xfrm>
            <a:off x="194872" y="1064302"/>
            <a:ext cx="11997128" cy="4527029"/>
          </a:xfrm>
        </p:spPr>
        <p:txBody>
          <a:bodyPr>
            <a:normAutofit/>
          </a:bodyPr>
          <a:lstStyle/>
          <a:p>
            <a:pPr>
              <a:lnSpc>
                <a:spcPct val="150000"/>
              </a:lnSpc>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მოთხოვნად პროფესიად ცალსახად ახლაც და სამომავლოდაც ყველა ორგანიზაციამ დაასახელა ფარმაცევტი. თუმცა გამოითქვა მოსაზრება, რომ კარგი იქნებოდა კოლეჯებს გადაემზადებინათ ეტაპობრივად არსებული კადრი ახალი ცოდნის შეძენის მიზნით, როგორც პროფესიული, ასევე გაყიდვების მიმართულებით. </a:t>
            </a:r>
          </a:p>
          <a:p>
            <a:pPr>
              <a:lnSpc>
                <a:spcPct val="150000"/>
              </a:lnSpc>
            </a:pPr>
            <a:r>
              <a:rPr lang="ka-GE" kern="100" dirty="0">
                <a:solidFill>
                  <a:schemeClr val="bg1"/>
                </a:solidFill>
                <a:latin typeface="Sylfaen" panose="010A0502050306030303" pitchFamily="18" charset="0"/>
                <a:cs typeface="Times New Roman" panose="02020603050405020304" pitchFamily="18" charset="0"/>
              </a:rPr>
              <a:t>რეკომენდაციები: მეტად უნდა განუვითარონ სასწავლებლებმა პრაქტიკული უნარები სტუდენტებს ისეთ დონეზე, რომ სამსახურში ყოველგვარი შიდა სააფთიაქო გადამზადებისა და გამოსაცდელი ვადის გავლის გარეშე შეძლონ მუშაობის დაწყება. რაც შეეხება სტუდენტთა კონკურენტუნარიანობის გაზრდას შრომის ბაზარზე, ცალსახად სახელდება ხარისხიანი განათლება. </a:t>
            </a:r>
            <a:endParaRPr lang="en-US" dirty="0">
              <a:solidFill>
                <a:schemeClr val="bg1"/>
              </a:solidFill>
            </a:endParaRPr>
          </a:p>
        </p:txBody>
      </p:sp>
    </p:spTree>
    <p:extLst>
      <p:ext uri="{BB962C8B-B14F-4D97-AF65-F5344CB8AC3E}">
        <p14:creationId xmlns:p14="http://schemas.microsoft.com/office/powerpoint/2010/main" val="2143038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C0D0F-BB0A-D09E-CAF0-B4CA5FBAAB16}"/>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DB2765AC-5E30-315A-71E1-E376D0A2CB45}"/>
              </a:ext>
            </a:extLst>
          </p:cNvPr>
          <p:cNvGraphicFramePr/>
          <p:nvPr>
            <p:extLst>
              <p:ext uri="{D42A27DB-BD31-4B8C-83A1-F6EECF244321}">
                <p14:modId xmlns:p14="http://schemas.microsoft.com/office/powerpoint/2010/main" val="2663056521"/>
              </p:ext>
            </p:extLst>
          </p:nvPr>
        </p:nvGraphicFramePr>
        <p:xfrm>
          <a:off x="344774" y="29980"/>
          <a:ext cx="10058400" cy="14840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7469B8F7-6C74-801F-659E-DD61DC127B0F}"/>
              </a:ext>
            </a:extLst>
          </p:cNvPr>
          <p:cNvSpPr>
            <a:spLocks noGrp="1"/>
          </p:cNvSpPr>
          <p:nvPr>
            <p:ph idx="1"/>
          </p:nvPr>
        </p:nvSpPr>
        <p:spPr>
          <a:xfrm>
            <a:off x="194872" y="1229193"/>
            <a:ext cx="11997128" cy="4781863"/>
          </a:xfrm>
        </p:spPr>
        <p:txBody>
          <a:bodyPr>
            <a:normAutofit lnSpcReduction="10000"/>
          </a:bodyPr>
          <a:lstStyle/>
          <a:p>
            <a:pPr>
              <a:lnSpc>
                <a:spcPct val="150000"/>
              </a:lnSpc>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გამოიკითხა 3 ორგანიზაცია, სამივე შემთხვევაში გამოკითხვა ჩატარდა ორგანიზაციის მფლობელებთან. არცერთი მათგანი არ თანამშრომლობს პროფესიულ საგანმანათლებლო დაწესებულებასთან, თუმცა როგორც ერთ-ერთმა აღნიშნა, მომავალში ფინანსური მდგომარეობის გაუმჯობესების შემთხვევაში შესაძლებელია წამოიწყოს ეს საქმიანობა. </a:t>
            </a:r>
          </a:p>
          <a:p>
            <a:pPr>
              <a:lnSpc>
                <a:spcPct val="150000"/>
              </a:lnSpc>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გამოიკვეთა, რომ არცერთ ორგანიზაციაში არ არის დასაქმებული პროფესიული განათლების მქონე კადრი, ასევე როგორც აღნიშნეს, ორი ორგანიზაცია არ საჭიროებს ახალი კადრის დამატებას და შესაბამისად არც კადრის შერჩევას ახორციელებენ, თუმცა სამომავლო პერსპექტივაში (გაფართოება) საუბრობენ მკერავის საჭიროებაზე. </a:t>
            </a:r>
          </a:p>
          <a:p>
            <a:pPr>
              <a:lnSpc>
                <a:spcPct val="150000"/>
              </a:lnSpc>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რეკომენდაციის ნაწილშიც მკაფიო რჩევის გაჟღერება გაუჭირდათ რადგან პსდ-ებთან თანამშრომლობის გამოცდილება არ აქვთ. </a:t>
            </a:r>
          </a:p>
          <a:p>
            <a:pPr>
              <a:lnSpc>
                <a:spcPct val="150000"/>
              </a:lnSpc>
            </a:pPr>
            <a:endParaRPr lang="en-US" dirty="0">
              <a:solidFill>
                <a:schemeClr val="bg1"/>
              </a:solidFill>
            </a:endParaRPr>
          </a:p>
        </p:txBody>
      </p:sp>
    </p:spTree>
    <p:extLst>
      <p:ext uri="{BB962C8B-B14F-4D97-AF65-F5344CB8AC3E}">
        <p14:creationId xmlns:p14="http://schemas.microsoft.com/office/powerpoint/2010/main" val="16511319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F7ADC-F50D-8B2E-EE4C-C4F1FFA8134F}"/>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AC2C7DCC-F6A1-9CF7-7F39-4E055A15A277}"/>
              </a:ext>
            </a:extLst>
          </p:cNvPr>
          <p:cNvGraphicFramePr/>
          <p:nvPr>
            <p:extLst>
              <p:ext uri="{D42A27DB-BD31-4B8C-83A1-F6EECF244321}">
                <p14:modId xmlns:p14="http://schemas.microsoft.com/office/powerpoint/2010/main" val="3920318727"/>
              </p:ext>
            </p:extLst>
          </p:nvPr>
        </p:nvGraphicFramePr>
        <p:xfrm>
          <a:off x="344774" y="29980"/>
          <a:ext cx="10058400" cy="14840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3DB075E8-A09B-38CF-DD17-13EAB84B8B8F}"/>
              </a:ext>
            </a:extLst>
          </p:cNvPr>
          <p:cNvSpPr>
            <a:spLocks noGrp="1"/>
          </p:cNvSpPr>
          <p:nvPr>
            <p:ph idx="1"/>
          </p:nvPr>
        </p:nvSpPr>
        <p:spPr>
          <a:xfrm>
            <a:off x="194872" y="1229193"/>
            <a:ext cx="11997128" cy="4002374"/>
          </a:xfrm>
        </p:spPr>
        <p:txBody>
          <a:bodyPr>
            <a:normAutofit/>
          </a:bodyPr>
          <a:lstStyle/>
          <a:p>
            <a:pPr>
              <a:lnSpc>
                <a:spcPct val="150000"/>
              </a:lnSpc>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სულ 13 ორგანიზაცია გამოიკითხა. 9 ორგანიზაციის შემთხვევაში გამოკითხვა ჩატარდა ორგანიზაციის მფლობელთან, ხოლო დანარჩენი 4-ის შემთხვევაში მენეჯერთან. </a:t>
            </a:r>
          </a:p>
          <a:p>
            <a:pPr>
              <a:lnSpc>
                <a:spcPct val="150000"/>
              </a:lnSpc>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4 ორგანიზაცია თანამშრომლობს პროფესიულ საგანმანათლებლო დაწესებულებასთან, სამი მათგანი უშუალოდ მარნეულის კოლეჯთან.</a:t>
            </a:r>
          </a:p>
          <a:p>
            <a:pPr>
              <a:lnSpc>
                <a:spcPct val="150000"/>
              </a:lnSpc>
            </a:pPr>
            <a:r>
              <a:rPr lang="ka-GE" dirty="0">
                <a:solidFill>
                  <a:schemeClr val="bg1"/>
                </a:solidFill>
              </a:rPr>
              <a:t>პროფესიული განათლების მქონე კადრი ჰყავს 7 ორგანიზაციას, აქედან 5 მარნეულის კოლეჯის კურსდამთავრებულია. მათი კომპეტენციები ნაწილმა შეაფასა როგორც კარგი (8 ორგანიზაცია), ხოლო ნაწილმა როგორც დამაკმაყოფილებელი (5 ორგანიზაცია).</a:t>
            </a:r>
            <a:endParaRPr lang="en-US" dirty="0">
              <a:solidFill>
                <a:schemeClr val="bg1"/>
              </a:solidFill>
            </a:endParaRPr>
          </a:p>
        </p:txBody>
      </p:sp>
    </p:spTree>
    <p:extLst>
      <p:ext uri="{BB962C8B-B14F-4D97-AF65-F5344CB8AC3E}">
        <p14:creationId xmlns:p14="http://schemas.microsoft.com/office/powerpoint/2010/main" val="34655741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75450-10F2-89FC-8B20-C8993E835CD5}"/>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0AC04C11-D5BD-EE1A-8162-D66108812E4B}"/>
              </a:ext>
            </a:extLst>
          </p:cNvPr>
          <p:cNvGraphicFramePr/>
          <p:nvPr/>
        </p:nvGraphicFramePr>
        <p:xfrm>
          <a:off x="344774" y="29980"/>
          <a:ext cx="10058400" cy="14840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67F07C90-8D66-BFA6-B746-EA40C1FDAD12}"/>
              </a:ext>
            </a:extLst>
          </p:cNvPr>
          <p:cNvSpPr>
            <a:spLocks noGrp="1"/>
          </p:cNvSpPr>
          <p:nvPr>
            <p:ph idx="1"/>
          </p:nvPr>
        </p:nvSpPr>
        <p:spPr>
          <a:xfrm>
            <a:off x="202366" y="794477"/>
            <a:ext cx="11997128" cy="1049312"/>
          </a:xfrm>
        </p:spPr>
        <p:txBody>
          <a:bodyPr>
            <a:normAutofit/>
          </a:bodyPr>
          <a:lstStyle/>
          <a:p>
            <a:pPr>
              <a:lnSpc>
                <a:spcPct val="150000"/>
              </a:lnSpc>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რესპოდენტებმა დაასახელეს ის მნიშვნელოვანი პროფესიები, რომლის საჭიროებაც აქვთ ამ პერიოდისთვის და ექნებათ მომავალშიც. ესენია: </a:t>
            </a:r>
            <a:endParaRPr lang="en-US" dirty="0">
              <a:solidFill>
                <a:schemeClr val="bg1"/>
              </a:solidFill>
            </a:endParaRPr>
          </a:p>
        </p:txBody>
      </p:sp>
      <p:graphicFrame>
        <p:nvGraphicFramePr>
          <p:cNvPr id="2" name="დიაგრამა 3">
            <a:extLst>
              <a:ext uri="{FF2B5EF4-FFF2-40B4-BE49-F238E27FC236}">
                <a16:creationId xmlns:a16="http://schemas.microsoft.com/office/drawing/2014/main" id="{AFFEA5B0-B66D-F803-5B00-0866CE976CD2}"/>
              </a:ext>
            </a:extLst>
          </p:cNvPr>
          <p:cNvGraphicFramePr/>
          <p:nvPr>
            <p:extLst>
              <p:ext uri="{D42A27DB-BD31-4B8C-83A1-F6EECF244321}">
                <p14:modId xmlns:p14="http://schemas.microsoft.com/office/powerpoint/2010/main" val="1559451239"/>
              </p:ext>
            </p:extLst>
          </p:nvPr>
        </p:nvGraphicFramePr>
        <p:xfrm>
          <a:off x="1993691" y="1843789"/>
          <a:ext cx="7929797" cy="4841823"/>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0001966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EA1EEA-31EE-5960-F3F3-3BEB1F26C3E4}"/>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E598021C-03F6-7670-38AF-EAE2EA512DFB}"/>
              </a:ext>
            </a:extLst>
          </p:cNvPr>
          <p:cNvGraphicFramePr/>
          <p:nvPr/>
        </p:nvGraphicFramePr>
        <p:xfrm>
          <a:off x="344774" y="29980"/>
          <a:ext cx="10058400" cy="14840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E2584C45-40DD-DE7B-EC47-5E6D96F01684}"/>
              </a:ext>
            </a:extLst>
          </p:cNvPr>
          <p:cNvSpPr>
            <a:spLocks noGrp="1"/>
          </p:cNvSpPr>
          <p:nvPr>
            <p:ph idx="1"/>
          </p:nvPr>
        </p:nvSpPr>
        <p:spPr>
          <a:xfrm>
            <a:off x="104931" y="1086789"/>
            <a:ext cx="6205928" cy="5741231"/>
          </a:xfrm>
        </p:spPr>
        <p:txBody>
          <a:bodyPr>
            <a:normAutofit fontScale="92500" lnSpcReduction="20000"/>
          </a:bodyPr>
          <a:lstStyle/>
          <a:p>
            <a:pPr>
              <a:lnSpc>
                <a:spcPct val="150000"/>
              </a:lnSpc>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ჯანდაცვის სფეროს წარმომადგენლები აღნიშნავენ, რომ სირთულეები აქვთ ახალი კადრის აყვანის შემთხვევაშიც. აღსანიშნავია, რომ ზემოთხსენებულ ორგანიზაციებს არ აქვთ პსდ-ებთან თანამშრომლობის მემორანდუმი გაფორმებული. ხოლო ორგანიზაციებს, ვისაც აქვთ თანამშრომლობითი კავშირი პსდ-ებთან, არ უჩივიან კადრის აყვანის სირთულეს, რადგან პსდ-დან პრაქტიკის შემდეგ ან კოლეჯთან მოლაპარაკების გზით, შესაძლებლობა აქვთ აიყვანონ მაღალკვალიფიციური კადრი. </a:t>
            </a:r>
          </a:p>
          <a:p>
            <a:pPr>
              <a:lnSpc>
                <a:spcPct val="150000"/>
              </a:lnSpc>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გამოკითხულთა უმეტესი ნაწილი ხედავს თავიანთ ორგანიზაციაში დასაქმებული კადრის მომზადება/გადამზადების საჭიროებას.</a:t>
            </a:r>
          </a:p>
          <a:p>
            <a:pPr>
              <a:lnSpc>
                <a:spcPct val="150000"/>
              </a:lnSpc>
            </a:pPr>
            <a:endParaRPr lang="en-US" dirty="0">
              <a:solidFill>
                <a:schemeClr val="bg1"/>
              </a:solidFill>
            </a:endParaRPr>
          </a:p>
        </p:txBody>
      </p:sp>
      <p:graphicFrame>
        <p:nvGraphicFramePr>
          <p:cNvPr id="2" name="Chart 1">
            <a:extLst>
              <a:ext uri="{FF2B5EF4-FFF2-40B4-BE49-F238E27FC236}">
                <a16:creationId xmlns:a16="http://schemas.microsoft.com/office/drawing/2014/main" id="{AD786394-E6D8-8EEA-B677-FB4AB6AD0A4D}"/>
              </a:ext>
            </a:extLst>
          </p:cNvPr>
          <p:cNvGraphicFramePr/>
          <p:nvPr>
            <p:extLst>
              <p:ext uri="{D42A27DB-BD31-4B8C-83A1-F6EECF244321}">
                <p14:modId xmlns:p14="http://schemas.microsoft.com/office/powerpoint/2010/main" val="3446790061"/>
              </p:ext>
            </p:extLst>
          </p:nvPr>
        </p:nvGraphicFramePr>
        <p:xfrm>
          <a:off x="6096000" y="1086789"/>
          <a:ext cx="5776210" cy="5104149"/>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9719298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78341-DA1C-BCF1-2844-C12863DD172D}"/>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492642BC-433A-9AA1-34DF-E793B30401A0}"/>
              </a:ext>
            </a:extLst>
          </p:cNvPr>
          <p:cNvGraphicFramePr/>
          <p:nvPr/>
        </p:nvGraphicFramePr>
        <p:xfrm>
          <a:off x="344774" y="29980"/>
          <a:ext cx="10058400" cy="14840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DA1E43D7-B308-A8E2-195B-28BAFB76718D}"/>
              </a:ext>
            </a:extLst>
          </p:cNvPr>
          <p:cNvSpPr>
            <a:spLocks noGrp="1"/>
          </p:cNvSpPr>
          <p:nvPr>
            <p:ph idx="1"/>
          </p:nvPr>
        </p:nvSpPr>
        <p:spPr>
          <a:xfrm>
            <a:off x="194872" y="1229193"/>
            <a:ext cx="11997128" cy="3807502"/>
          </a:xfrm>
        </p:spPr>
        <p:txBody>
          <a:bodyPr>
            <a:normAutofit/>
          </a:bodyPr>
          <a:lstStyle/>
          <a:p>
            <a:pPr>
              <a:lnSpc>
                <a:spcPct val="150000"/>
              </a:lnSpc>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 ძირითად შემთხვევაში დაწესებულებები თავად ახორციელებენ თავიანთი თანამშრომლის მომზადება-გადამზადებას, ამჟამად მომზადება-გადამზადების საჭიროება აქვთ </a:t>
            </a:r>
            <a:r>
              <a:rPr lang="en-US"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IT </a:t>
            </a: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მიმართულებით.</a:t>
            </a:r>
          </a:p>
          <a:p>
            <a:pPr>
              <a:lnSpc>
                <a:spcPct val="150000"/>
              </a:lnSpc>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ორგანიზაციები პრობლემებს აწყდებიან გამოცდილი კადრის არარსებობისა და ენობრივი ბარიერის კუთხით.</a:t>
            </a:r>
          </a:p>
          <a:p>
            <a:pPr>
              <a:lnSpc>
                <a:spcPct val="150000"/>
              </a:lnSpc>
            </a:pPr>
            <a:r>
              <a:rPr lang="ka-GE" kern="100" dirty="0">
                <a:solidFill>
                  <a:schemeClr val="bg1"/>
                </a:solidFill>
                <a:latin typeface="Sylfaen" panose="010A0502050306030303" pitchFamily="18" charset="0"/>
                <a:cs typeface="Times New Roman" panose="02020603050405020304" pitchFamily="18" charset="0"/>
              </a:rPr>
              <a:t>რჩევები და რეკომენდაციები: პრაქტიკული უნარ-ჩვევების გაძლიერება, ხარისხიანი განათლების უზრუნველყოფა, პროფესიული მასწავლებლების კვალიფიკაციის ამაღლება.</a:t>
            </a:r>
            <a:endParaRPr lang="en-US" dirty="0">
              <a:solidFill>
                <a:schemeClr val="bg1"/>
              </a:solidFill>
            </a:endParaRPr>
          </a:p>
        </p:txBody>
      </p:sp>
    </p:spTree>
    <p:extLst>
      <p:ext uri="{BB962C8B-B14F-4D97-AF65-F5344CB8AC3E}">
        <p14:creationId xmlns:p14="http://schemas.microsoft.com/office/powerpoint/2010/main" val="22936183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B7FE8E-296B-E56A-1F4F-3607FDCD18A2}"/>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B87C2511-AC47-DEF2-7723-1B897DF83843}"/>
              </a:ext>
            </a:extLst>
          </p:cNvPr>
          <p:cNvGraphicFramePr/>
          <p:nvPr>
            <p:extLst>
              <p:ext uri="{D42A27DB-BD31-4B8C-83A1-F6EECF244321}">
                <p14:modId xmlns:p14="http://schemas.microsoft.com/office/powerpoint/2010/main" val="2234061346"/>
              </p:ext>
            </p:extLst>
          </p:nvPr>
        </p:nvGraphicFramePr>
        <p:xfrm>
          <a:off x="344774" y="29980"/>
          <a:ext cx="10058400" cy="14840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A24D1BB5-A90D-077E-C30A-063F12933588}"/>
              </a:ext>
            </a:extLst>
          </p:cNvPr>
          <p:cNvSpPr>
            <a:spLocks noGrp="1"/>
          </p:cNvSpPr>
          <p:nvPr>
            <p:ph idx="1"/>
          </p:nvPr>
        </p:nvSpPr>
        <p:spPr>
          <a:xfrm>
            <a:off x="194872" y="1229193"/>
            <a:ext cx="11997128" cy="3807502"/>
          </a:xfrm>
        </p:spPr>
        <p:txBody>
          <a:bodyPr>
            <a:normAutofit/>
          </a:bodyPr>
          <a:lstStyle/>
          <a:p>
            <a:pPr>
              <a:lnSpc>
                <a:spcPct val="150000"/>
              </a:lnSpc>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 გამოვლინდა ყველაზე მოთხოვნადი პროფესიები, ესენია: ექთანი (5 ორგანიზაცია), ექთნის დამხმარე (2 ორგანიზაცია), ლაბორანტი (1 ორგანიზაცია), მასაჟისტი (4 ორგანიზაცია), რეგისტრატორი (1 ორგანიზაცია), ჯანდაცვის სფეროში მომუშავე </a:t>
            </a:r>
            <a:r>
              <a:rPr lang="en-US"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IT </a:t>
            </a: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სპეციალისტი (არამხოლოდ ჯანდაცვის-სულ 5 ორგანიზაცია), აღმზრდელი (7 ორგანიზაცია), ძიძა (4 ორგანიზაცია), სსსმ ბავშვებთან მუშაობის სპეციალისტი (12 ორგანიზაცია), ფსიქოლოგი (3 ორგანიზაცია), მეტყველების თერაპიის მიმართულების სპეციალისტი (4 ორგანიზაცია), მოლარე (2 ორგანიზაცია), მითერი (1 ორგანიზაცია), მოლარე-ოპერატორი (1 ორგანიზაცია),  კულინარი (2 ორგანიზაცია), კონდიტერი (3 ორგანიზაცია), შეფ-მზარეული (2 ორგანიზაცია), ფარმაცევტი (8 ორგანიზაცია).</a:t>
            </a:r>
            <a:endParaRPr lang="en-US" dirty="0">
              <a:solidFill>
                <a:schemeClr val="bg1"/>
              </a:solidFill>
            </a:endParaRPr>
          </a:p>
        </p:txBody>
      </p:sp>
    </p:spTree>
    <p:extLst>
      <p:ext uri="{BB962C8B-B14F-4D97-AF65-F5344CB8AC3E}">
        <p14:creationId xmlns:p14="http://schemas.microsoft.com/office/powerpoint/2010/main" val="7542305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EB5D3B-E2EE-B5C8-1610-654BA4EA671E}"/>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348CB5B2-785D-D8BE-DDA0-59FA415C95F8}"/>
              </a:ext>
            </a:extLst>
          </p:cNvPr>
          <p:cNvGraphicFramePr/>
          <p:nvPr>
            <p:extLst>
              <p:ext uri="{D42A27DB-BD31-4B8C-83A1-F6EECF244321}">
                <p14:modId xmlns:p14="http://schemas.microsoft.com/office/powerpoint/2010/main" val="770994050"/>
              </p:ext>
            </p:extLst>
          </p:nvPr>
        </p:nvGraphicFramePr>
        <p:xfrm>
          <a:off x="344774" y="29980"/>
          <a:ext cx="10058400" cy="14840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FAB1EB90-A347-EA45-11F9-A8B0EBDC21B8}"/>
              </a:ext>
            </a:extLst>
          </p:cNvPr>
          <p:cNvSpPr>
            <a:spLocks noGrp="1"/>
          </p:cNvSpPr>
          <p:nvPr>
            <p:ph idx="1"/>
          </p:nvPr>
        </p:nvSpPr>
        <p:spPr>
          <a:xfrm>
            <a:off x="344774" y="981856"/>
            <a:ext cx="11997128" cy="5846164"/>
          </a:xfrm>
        </p:spPr>
        <p:txBody>
          <a:bodyPr>
            <a:normAutofit fontScale="92500" lnSpcReduction="20000"/>
          </a:bodyPr>
          <a:lstStyle/>
          <a:p>
            <a:pPr>
              <a:lnSpc>
                <a:spcPct val="150000"/>
              </a:lnSpc>
              <a:buFont typeface="Wingdings" panose="05000000000000000000" pitchFamily="2" charset="2"/>
              <a:buChar char="Ø"/>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 გამოკითხული ორგანიზების მიერ დასახელდა დამატებითი საჭიროებებიც როგორიცაა - სკოლამდელი განათლების მიმართულებით მნიშვნელოვანია არსებობდნენ მასწავლებლები, რომლებსაც ეცოდინებათ როგორც ქართული, ისე აზერბაიჯანული ან სომხური ენა. ასევე, ესაჭიროებათ ექთნები, მუსიკისა და ხელოვნების მასწავლებლები. ჯანდაცვის მიმართულებით გამოიკვეთა ასევე, კოსმეტოლოგის საჭიროება. ხოლო კომპიუტერული ცოდნის ამაღლება თითქმის ყველა სფეროშია საჭირო. საფინანსო სერვისების მიმართულება საჭიროებს მამრობითი სქესის კონსულტანტებს. იქიდან გამომდინარე, რომ ჭრა-კერვის მიმართულების საფუძვლიანად შესწავლა ვერ მოხერხდა, რთულია არსებულ მონაცემებზე დაყრდნობით, ვალიდური მონაცემების მოგროვება, თუმცა გამოკითხულმა ორგანიზაციებმა დაასახელეს მკერავის საჭიროება. </a:t>
            </a:r>
            <a:b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br>
            <a:endPar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endParaRPr>
          </a:p>
          <a:p>
            <a:pPr>
              <a:lnSpc>
                <a:spcPct val="150000"/>
              </a:lnSpc>
              <a:buFont typeface="Wingdings" panose="05000000000000000000" pitchFamily="2" charset="2"/>
              <a:buChar char="Ø"/>
            </a:pPr>
            <a:r>
              <a:rPr lang="ka-GE" kern="1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რაც შეეხება დასაქმებისა და კადრის შერჩევის პრობლემებს, ძირითადად არის კომპეტენტური კადრის არ არსებობის პრობლემა, ენის ბარიერის და რეგიონში ეთნიკური უმცირესობების კულტურული თავისებურებები, ასევე, ერთ-ერთი მთავარი მიზეზია რეგიონში პროფესიული განათლების შესახებ ცნობიერების ნაკლებობა. </a:t>
            </a:r>
            <a:endParaRPr lang="en-US" dirty="0">
              <a:solidFill>
                <a:schemeClr val="bg1"/>
              </a:solidFill>
            </a:endParaRPr>
          </a:p>
        </p:txBody>
      </p:sp>
    </p:spTree>
    <p:extLst>
      <p:ext uri="{BB962C8B-B14F-4D97-AF65-F5344CB8AC3E}">
        <p14:creationId xmlns:p14="http://schemas.microsoft.com/office/powerpoint/2010/main" val="1079376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BED4AD22-F74A-34EF-4429-9DD5B2055224}"/>
              </a:ext>
            </a:extLst>
          </p:cNvPr>
          <p:cNvGraphicFramePr/>
          <p:nvPr>
            <p:extLst>
              <p:ext uri="{D42A27DB-BD31-4B8C-83A1-F6EECF244321}">
                <p14:modId xmlns:p14="http://schemas.microsoft.com/office/powerpoint/2010/main" val="180030484"/>
              </p:ext>
            </p:extLst>
          </p:nvPr>
        </p:nvGraphicFramePr>
        <p:xfrm>
          <a:off x="3147934" y="170165"/>
          <a:ext cx="6595672" cy="8641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B2FF39A4-AA6B-3EAD-0956-716563AD15E9}"/>
              </a:ext>
            </a:extLst>
          </p:cNvPr>
          <p:cNvSpPr>
            <a:spLocks noGrp="1"/>
          </p:cNvSpPr>
          <p:nvPr>
            <p:ph idx="1"/>
          </p:nvPr>
        </p:nvSpPr>
        <p:spPr>
          <a:xfrm>
            <a:off x="1041816" y="1204487"/>
            <a:ext cx="10807908" cy="5653513"/>
          </a:xfrm>
        </p:spPr>
        <p:txBody>
          <a:bodyPr>
            <a:normAutofit fontScale="77500" lnSpcReduction="20000"/>
          </a:bodyPr>
          <a:lstStyle/>
          <a:p>
            <a:pPr marL="228600" marR="0" algn="just">
              <a:lnSpc>
                <a:spcPct val="150000"/>
              </a:lnSpc>
              <a:spcAft>
                <a:spcPts val="800"/>
              </a:spcAft>
            </a:pPr>
            <a:r>
              <a:rPr lang="ka-GE" sz="2600" kern="100" dirty="0">
                <a:solidFill>
                  <a:schemeClr val="bg1"/>
                </a:solidFill>
                <a:effectLst/>
                <a:latin typeface="Sylfaen" panose="010A0502050306030303" pitchFamily="18" charset="0"/>
                <a:ea typeface="Times New Roman" panose="02020603050405020304" pitchFamily="18" charset="0"/>
                <a:cs typeface="Sylfaen" panose="010A0502050306030303" pitchFamily="18" charset="0"/>
              </a:rPr>
              <a:t>უმაღლესი საგანმანათლებლო დაწესებულებებისგან განსხვავებით, კოლეჯი უზრუნველყოფს სწორედ იმ საგანმანათლებლო პროგრამების განხორციელებას, რაც კონკრეტულ რეგიონში შრომის ბაზარზე არსებულ ორგანიზაციებს მომსახურების სეგმენტში სჭირდებათ. აღნიშნული მიზნის მისაღწევად, დამსაქმებლის კვლევა იძლევა იმის შესაძლებლობას, რომ ემპირიულ მონაცემებზე დაყრდნობით გამოვლინდეს მოთხოვნადი პროგრამები. </a:t>
            </a:r>
            <a:endParaRPr lang="en-US" sz="2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228600" marR="0" algn="just">
              <a:lnSpc>
                <a:spcPct val="150000"/>
              </a:lnSpc>
              <a:spcAft>
                <a:spcPts val="800"/>
              </a:spcAft>
            </a:pPr>
            <a:r>
              <a:rPr lang="ka-GE" sz="2600" kern="100" dirty="0">
                <a:solidFill>
                  <a:schemeClr val="bg1"/>
                </a:solidFill>
                <a:effectLst/>
                <a:latin typeface="Sylfaen" panose="010A0502050306030303" pitchFamily="18" charset="0"/>
                <a:ea typeface="Times New Roman" panose="02020603050405020304" pitchFamily="18" charset="0"/>
                <a:cs typeface="Sylfaen" panose="010A0502050306030303" pitchFamily="18" charset="0"/>
              </a:rPr>
              <a:t>დამსაქმებელ ორგანიზაციებსა და კოლეჯებს შორის ურთიერთთანამშრომლობის მიზანია, რომ ერთის მხრივ, კოლეჯს ჰქონდეს ინფორმაცია დამსაქმებელი ორგანიზაციების საჭიროებების შესახებ (პერსონალის პროფესიული საჭიროებების ჭრილში), ხოლო მეორეს მხრივ, ორგანიზაციებს ჰქონდეთ შესაძლებლობა, შეაფასონ პროფესიული  განათლების მქონე კადრის შესაძლებლობები და კოლეჯთან თანამშრომლობით უზრუნველყონ საკუთარი პერსონალის მომზადება/გადამზადება მათი პროფესიული წინსვლისთვის. </a:t>
            </a:r>
            <a:endParaRPr lang="en-US" sz="2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09336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40EE1577-9644-DAAD-3F2A-BD418A5D808F}"/>
              </a:ext>
            </a:extLst>
          </p:cNvPr>
          <p:cNvGraphicFramePr/>
          <p:nvPr>
            <p:extLst>
              <p:ext uri="{D42A27DB-BD31-4B8C-83A1-F6EECF244321}">
                <p14:modId xmlns:p14="http://schemas.microsoft.com/office/powerpoint/2010/main" val="476851493"/>
              </p:ext>
            </p:extLst>
          </p:nvPr>
        </p:nvGraphicFramePr>
        <p:xfrm>
          <a:off x="2857786" y="260106"/>
          <a:ext cx="6511066" cy="11489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DD792B3F-ADAE-F186-00B6-951D612A218C}"/>
              </a:ext>
            </a:extLst>
          </p:cNvPr>
          <p:cNvGraphicFramePr>
            <a:graphicFrameLocks noGrp="1"/>
          </p:cNvGraphicFramePr>
          <p:nvPr>
            <p:ph idx="1"/>
            <p:extLst>
              <p:ext uri="{D42A27DB-BD31-4B8C-83A1-F6EECF244321}">
                <p14:modId xmlns:p14="http://schemas.microsoft.com/office/powerpoint/2010/main" val="2514685517"/>
              </p:ext>
            </p:extLst>
          </p:nvPr>
        </p:nvGraphicFramePr>
        <p:xfrm>
          <a:off x="299803" y="1229193"/>
          <a:ext cx="11512445" cy="536870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pSp>
        <p:nvGrpSpPr>
          <p:cNvPr id="5" name="Group 4">
            <a:extLst>
              <a:ext uri="{FF2B5EF4-FFF2-40B4-BE49-F238E27FC236}">
                <a16:creationId xmlns:a16="http://schemas.microsoft.com/office/drawing/2014/main" id="{666F21F8-33BC-F6B1-9168-A83112F4E4B2}"/>
              </a:ext>
            </a:extLst>
          </p:cNvPr>
          <p:cNvGrpSpPr/>
          <p:nvPr/>
        </p:nvGrpSpPr>
        <p:grpSpPr>
          <a:xfrm>
            <a:off x="3052997" y="196398"/>
            <a:ext cx="6595672" cy="849420"/>
            <a:chOff x="0" y="7368"/>
            <a:chExt cx="6595672" cy="849420"/>
          </a:xfrm>
          <a:solidFill>
            <a:schemeClr val="accent1">
              <a:lumMod val="20000"/>
              <a:lumOff val="80000"/>
            </a:schemeClr>
          </a:solidFill>
          <a:scene3d>
            <a:camera prst="orthographicFront"/>
            <a:lightRig rig="chilly" dir="t"/>
          </a:scene3d>
        </p:grpSpPr>
        <p:sp>
          <p:nvSpPr>
            <p:cNvPr id="6" name="Rectangle: Rounded Corners 5">
              <a:extLst>
                <a:ext uri="{FF2B5EF4-FFF2-40B4-BE49-F238E27FC236}">
                  <a16:creationId xmlns:a16="http://schemas.microsoft.com/office/drawing/2014/main" id="{A5782781-F66A-0CF9-802C-3C9C546F9F50}"/>
                </a:ext>
              </a:extLst>
            </p:cNvPr>
            <p:cNvSpPr/>
            <p:nvPr/>
          </p:nvSpPr>
          <p:spPr>
            <a:xfrm>
              <a:off x="0" y="7368"/>
              <a:ext cx="6595672" cy="849420"/>
            </a:xfrm>
            <a:prstGeom prst="roundRect">
              <a:avLst/>
            </a:prstGeom>
            <a:grpFill/>
            <a:sp3d prstMaterial="translucentPowder">
              <a:bevelT w="127000" h="25400" prst="softRound"/>
            </a:sp3d>
          </p:spPr>
          <p:style>
            <a:lnRef idx="0">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ectangle: Rounded Corners 4">
              <a:extLst>
                <a:ext uri="{FF2B5EF4-FFF2-40B4-BE49-F238E27FC236}">
                  <a16:creationId xmlns:a16="http://schemas.microsoft.com/office/drawing/2014/main" id="{64998ADF-DD4D-601F-894B-B7F1F308D674}"/>
                </a:ext>
              </a:extLst>
            </p:cNvPr>
            <p:cNvSpPr txBox="1"/>
            <p:nvPr/>
          </p:nvSpPr>
          <p:spPr>
            <a:xfrm>
              <a:off x="41465" y="48833"/>
              <a:ext cx="6512742" cy="766490"/>
            </a:xfrm>
            <a:prstGeom prst="rect">
              <a:avLst/>
            </a:prstGeom>
            <a:grpFill/>
            <a:sp3d/>
          </p:spPr>
          <p:style>
            <a:lnRef idx="0">
              <a:scrgbClr r="0" g="0" b="0"/>
            </a:lnRef>
            <a:fillRef idx="0">
              <a:scrgbClr r="0" g="0" b="0"/>
            </a:fillRef>
            <a:effectRef idx="0">
              <a:scrgbClr r="0" g="0" b="0"/>
            </a:effectRef>
            <a:fontRef idx="minor">
              <a:schemeClr val="lt1"/>
            </a:fontRef>
          </p:style>
          <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ka-GE" sz="3300" b="1" kern="1200" dirty="0">
                  <a:solidFill>
                    <a:schemeClr val="bg1"/>
                  </a:solidFill>
                </a:rPr>
                <a:t>კვლევის მიზანი და ამოცანები:</a:t>
              </a:r>
            </a:p>
          </p:txBody>
        </p:sp>
      </p:grpSp>
    </p:spTree>
    <p:extLst>
      <p:ext uri="{BB962C8B-B14F-4D97-AF65-F5344CB8AC3E}">
        <p14:creationId xmlns:p14="http://schemas.microsoft.com/office/powerpoint/2010/main" val="1715707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58626F24-3422-6009-DCEC-059BCADDE5BE}"/>
              </a:ext>
            </a:extLst>
          </p:cNvPr>
          <p:cNvGraphicFramePr/>
          <p:nvPr>
            <p:extLst>
              <p:ext uri="{D42A27DB-BD31-4B8C-83A1-F6EECF244321}">
                <p14:modId xmlns:p14="http://schemas.microsoft.com/office/powerpoint/2010/main" val="2687246437"/>
              </p:ext>
            </p:extLst>
          </p:nvPr>
        </p:nvGraphicFramePr>
        <p:xfrm>
          <a:off x="2887766" y="201116"/>
          <a:ext cx="7440457" cy="9241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92DC18F0-252E-0B52-CE2B-1A95526A490E}"/>
              </a:ext>
            </a:extLst>
          </p:cNvPr>
          <p:cNvSpPr>
            <a:spLocks noGrp="1"/>
          </p:cNvSpPr>
          <p:nvPr>
            <p:ph idx="1"/>
          </p:nvPr>
        </p:nvSpPr>
        <p:spPr>
          <a:xfrm>
            <a:off x="404850" y="1590476"/>
            <a:ext cx="11407399" cy="2654926"/>
          </a:xfrm>
        </p:spPr>
        <p:txBody>
          <a:bodyPr>
            <a:normAutofit fontScale="25000" lnSpcReduction="20000"/>
          </a:bodyPr>
          <a:lstStyle/>
          <a:p>
            <a:pPr marL="57150" indent="-342900" algn="just">
              <a:lnSpc>
                <a:spcPct val="150000"/>
              </a:lnSpc>
            </a:pPr>
            <a:r>
              <a:rPr lang="ka-GE" sz="7200" kern="100" dirty="0">
                <a:solidFill>
                  <a:schemeClr val="bg1"/>
                </a:solidFill>
                <a:effectLst/>
                <a:latin typeface="Sylfaen" panose="010A0502050306030303" pitchFamily="18" charset="0"/>
                <a:ea typeface="Times New Roman" panose="02020603050405020304" pitchFamily="18" charset="0"/>
                <a:cs typeface="Sylfaen" panose="010A0502050306030303" pitchFamily="18" charset="0"/>
              </a:rPr>
              <a:t>კვლევისათვის გამოყენებულ იქნა არაალბათური შერჩევა  შემდეგი კრიტერიუმების მიხედვით: </a:t>
            </a:r>
            <a:endParaRPr lang="en-US" sz="5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buFont typeface="Sylfaen" panose="010A0502050306030303" pitchFamily="18" charset="0"/>
              <a:buChar char="-"/>
            </a:pPr>
            <a:r>
              <a:rPr lang="ka-GE" sz="7200" kern="100" dirty="0">
                <a:solidFill>
                  <a:schemeClr val="bg1"/>
                </a:solidFill>
                <a:effectLst/>
                <a:latin typeface="Sylfaen" panose="010A0502050306030303" pitchFamily="18" charset="0"/>
                <a:ea typeface="Times New Roman" panose="02020603050405020304" pitchFamily="18" charset="0"/>
                <a:cs typeface="Sylfaen" panose="010A0502050306030303" pitchFamily="18" charset="0"/>
              </a:rPr>
              <a:t>ქვემო ქართლი, კერძოდ:  მარნეულის, ბოლნისის, თეთრიწყაროსა და დმანისის მუნიციპალიტეტები. </a:t>
            </a:r>
            <a:endParaRPr lang="en-US" sz="5600" dirty="0">
              <a:solidFill>
                <a:schemeClr val="bg1"/>
              </a:solidFill>
              <a:effectLst/>
              <a:latin typeface="Calibri" panose="020F0502020204030204" pitchFamily="34" charset="0"/>
              <a:ea typeface="Times New Roman" panose="02020603050405020304" pitchFamily="18" charset="0"/>
              <a:cs typeface="Sylfaen" panose="010A0502050306030303" pitchFamily="18" charset="0"/>
            </a:endParaRPr>
          </a:p>
          <a:p>
            <a:pPr marL="342900" marR="0" lvl="0" indent="-342900" algn="just">
              <a:lnSpc>
                <a:spcPct val="150000"/>
              </a:lnSpc>
              <a:buFont typeface="Sylfaen" panose="010A0502050306030303" pitchFamily="18" charset="0"/>
              <a:buChar char="-"/>
            </a:pPr>
            <a:r>
              <a:rPr lang="ka-GE" sz="7200" kern="100" dirty="0">
                <a:solidFill>
                  <a:schemeClr val="bg1"/>
                </a:solidFill>
                <a:effectLst/>
                <a:latin typeface="Sylfaen" panose="010A0502050306030303" pitchFamily="18" charset="0"/>
                <a:ea typeface="Times New Roman" panose="02020603050405020304" pitchFamily="18" charset="0"/>
                <a:cs typeface="Sylfaen" panose="010A0502050306030303" pitchFamily="18" charset="0"/>
              </a:rPr>
              <a:t>ორგანიზაციები, რომლებიც პროფილურად კოლეჯის ინტერესის სფეროა. </a:t>
            </a:r>
            <a:endParaRPr lang="en-US" sz="5600" dirty="0">
              <a:solidFill>
                <a:schemeClr val="bg1"/>
              </a:solidFill>
              <a:effectLst/>
              <a:latin typeface="Calibri" panose="020F0502020204030204" pitchFamily="34" charset="0"/>
              <a:ea typeface="Times New Roman" panose="02020603050405020304" pitchFamily="18" charset="0"/>
              <a:cs typeface="Sylfaen" panose="010A0502050306030303" pitchFamily="18" charset="0"/>
            </a:endParaRPr>
          </a:p>
          <a:p>
            <a:pPr marL="342900" marR="0" lvl="0" indent="-342900" algn="just">
              <a:lnSpc>
                <a:spcPct val="150000"/>
              </a:lnSpc>
              <a:buFont typeface="Sylfaen" panose="010A0502050306030303" pitchFamily="18" charset="0"/>
              <a:buChar char="-"/>
            </a:pPr>
            <a:r>
              <a:rPr lang="ka-GE" sz="7200" kern="100" dirty="0">
                <a:solidFill>
                  <a:schemeClr val="bg1"/>
                </a:solidFill>
                <a:effectLst/>
                <a:latin typeface="Sylfaen" panose="010A0502050306030303" pitchFamily="18" charset="0"/>
                <a:ea typeface="Times New Roman" panose="02020603050405020304" pitchFamily="18" charset="0"/>
                <a:cs typeface="Sylfaen" panose="010A0502050306030303" pitchFamily="18" charset="0"/>
              </a:rPr>
              <a:t>ორგანიზაციები, რომლებიც კოლეჯის პარტნიორები არიან.</a:t>
            </a:r>
            <a:endParaRPr lang="en-US" sz="5600" dirty="0">
              <a:solidFill>
                <a:schemeClr val="bg1"/>
              </a:solidFill>
              <a:effectLst/>
              <a:latin typeface="Calibri" panose="020F0502020204030204" pitchFamily="34" charset="0"/>
              <a:ea typeface="Times New Roman" panose="02020603050405020304" pitchFamily="18" charset="0"/>
              <a:cs typeface="Sylfaen" panose="010A0502050306030303" pitchFamily="18" charset="0"/>
            </a:endParaRPr>
          </a:p>
          <a:p>
            <a:pPr marL="0" marR="0" indent="228600" algn="just">
              <a:lnSpc>
                <a:spcPct val="150000"/>
              </a:lnSpc>
              <a:spcAft>
                <a:spcPts val="800"/>
              </a:spcAft>
            </a:pPr>
            <a:r>
              <a:rPr lang="ka-GE" sz="7200" kern="100" dirty="0">
                <a:solidFill>
                  <a:schemeClr val="bg1"/>
                </a:solidFill>
                <a:effectLst/>
                <a:latin typeface="Sylfaen" panose="010A0502050306030303" pitchFamily="18" charset="0"/>
                <a:ea typeface="Times New Roman" panose="02020603050405020304" pitchFamily="18" charset="0"/>
                <a:cs typeface="Sylfaen" panose="010A0502050306030303" pitchFamily="18" charset="0"/>
              </a:rPr>
              <a:t>შერჩევისათვის გამოყენებულ იქნა სტატისტიკის ეროვნული ცენტრისა და შპს მარნეულის კოლეჯის პარტნიორი ორგანიზაციების ბაზა. </a:t>
            </a:r>
          </a:p>
          <a:p>
            <a:pPr marL="0" marR="0" indent="228600" algn="just">
              <a:lnSpc>
                <a:spcPct val="150000"/>
              </a:lnSpc>
              <a:spcAft>
                <a:spcPts val="800"/>
              </a:spcAft>
            </a:pPr>
            <a:r>
              <a:rPr lang="ka-GE" sz="7200" kern="100" dirty="0">
                <a:solidFill>
                  <a:schemeClr val="bg1"/>
                </a:solidFill>
                <a:effectLst/>
                <a:latin typeface="Sylfaen" panose="010A0502050306030303" pitchFamily="18" charset="0"/>
                <a:ea typeface="Times New Roman" panose="02020603050405020304" pitchFamily="18" charset="0"/>
                <a:cs typeface="Sylfaen" panose="010A0502050306030303" pitchFamily="18" charset="0"/>
              </a:rPr>
              <a:t>კვლევა განხორციელდა ელექტრონულად, ნახევრად სტრუქტურირებული კითხვარის გამოყენებით</a:t>
            </a:r>
            <a:endParaRPr lang="en-US" sz="5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grpSp>
        <p:nvGrpSpPr>
          <p:cNvPr id="7" name="Group 6">
            <a:extLst>
              <a:ext uri="{FF2B5EF4-FFF2-40B4-BE49-F238E27FC236}">
                <a16:creationId xmlns:a16="http://schemas.microsoft.com/office/drawing/2014/main" id="{2A13EDD9-B25B-F41E-A6A8-0206321F16AB}"/>
              </a:ext>
            </a:extLst>
          </p:cNvPr>
          <p:cNvGrpSpPr/>
          <p:nvPr/>
        </p:nvGrpSpPr>
        <p:grpSpPr>
          <a:xfrm>
            <a:off x="3892266" y="4646950"/>
            <a:ext cx="4407468" cy="652422"/>
            <a:chOff x="419295" y="0"/>
            <a:chExt cx="6616378" cy="1000738"/>
          </a:xfrm>
          <a:scene3d>
            <a:camera prst="orthographicFront"/>
            <a:lightRig rig="chilly" dir="t"/>
          </a:scene3d>
        </p:grpSpPr>
        <p:sp>
          <p:nvSpPr>
            <p:cNvPr id="8" name="Rectangle: Rounded Corners 7">
              <a:extLst>
                <a:ext uri="{FF2B5EF4-FFF2-40B4-BE49-F238E27FC236}">
                  <a16:creationId xmlns:a16="http://schemas.microsoft.com/office/drawing/2014/main" id="{D185E51A-FE8E-7459-9627-F2E2063325E4}"/>
                </a:ext>
              </a:extLst>
            </p:cNvPr>
            <p:cNvSpPr/>
            <p:nvPr/>
          </p:nvSpPr>
          <p:spPr>
            <a:xfrm>
              <a:off x="419295" y="0"/>
              <a:ext cx="6616378" cy="1000738"/>
            </a:xfrm>
            <a:prstGeom prst="roundRect">
              <a:avLst/>
            </a:prstGeom>
            <a:sp3d prstMaterial="translucentPowder">
              <a:bevelT w="127000" h="25400" prst="softRound"/>
            </a:sp3d>
          </p:spPr>
          <p:style>
            <a:lnRef idx="0">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 name="Rectangle: Rounded Corners 4">
              <a:extLst>
                <a:ext uri="{FF2B5EF4-FFF2-40B4-BE49-F238E27FC236}">
                  <a16:creationId xmlns:a16="http://schemas.microsoft.com/office/drawing/2014/main" id="{EBE5CA91-71E9-1FE8-3AEB-BD68D80DFF18}"/>
                </a:ext>
              </a:extLst>
            </p:cNvPr>
            <p:cNvSpPr txBox="1"/>
            <p:nvPr/>
          </p:nvSpPr>
          <p:spPr>
            <a:xfrm>
              <a:off x="468147" y="48852"/>
              <a:ext cx="6518674" cy="90303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ka-GE" sz="2800" kern="1200" dirty="0"/>
                <a:t>კვლევის შეზღუდვა</a:t>
              </a:r>
              <a:endParaRPr lang="en-US" sz="2800" kern="1200" dirty="0"/>
            </a:p>
          </p:txBody>
        </p:sp>
      </p:grpSp>
      <p:sp>
        <p:nvSpPr>
          <p:cNvPr id="13" name="TextBox 12">
            <a:extLst>
              <a:ext uri="{FF2B5EF4-FFF2-40B4-BE49-F238E27FC236}">
                <a16:creationId xmlns:a16="http://schemas.microsoft.com/office/drawing/2014/main" id="{C2C640D5-0430-C99D-7EAF-1E300D1F6685}"/>
              </a:ext>
            </a:extLst>
          </p:cNvPr>
          <p:cNvSpPr txBox="1"/>
          <p:nvPr/>
        </p:nvSpPr>
        <p:spPr>
          <a:xfrm>
            <a:off x="404850" y="5471955"/>
            <a:ext cx="10343097" cy="1595309"/>
          </a:xfrm>
          <a:prstGeom prst="rect">
            <a:avLst/>
          </a:prstGeom>
          <a:noFill/>
        </p:spPr>
        <p:txBody>
          <a:bodyPr wrap="square">
            <a:spAutoFit/>
          </a:bodyPr>
          <a:lstStyle/>
          <a:p>
            <a:pPr marL="285750" indent="-285750">
              <a:buFont typeface="Wingdings" panose="05000000000000000000" pitchFamily="2" charset="2"/>
              <a:buChar char="Ø"/>
            </a:pPr>
            <a:r>
              <a:rPr lang="ka-GE" u="sng" kern="100" dirty="0">
                <a:solidFill>
                  <a:schemeClr val="tx1">
                    <a:lumMod val="95000"/>
                  </a:schemeClr>
                </a:solidFill>
                <a:effectLst/>
                <a:latin typeface="Sylfaen" panose="010A0502050306030303" pitchFamily="18" charset="0"/>
                <a:ea typeface="Times New Roman" panose="02020603050405020304" pitchFamily="18" charset="0"/>
                <a:cs typeface="Sylfaen" panose="010A0502050306030303" pitchFamily="18" charset="0"/>
              </a:rPr>
              <a:t>არალბათური შერჩევა, რაც არ იძლევა კვლევის შედეგების განზოგადების საშუალებას ქვემო ქართლის რეგიონის მასშტაბზე. </a:t>
            </a:r>
          </a:p>
          <a:p>
            <a:pPr marL="514350" marR="0" indent="-285750" algn="just">
              <a:lnSpc>
                <a:spcPct val="150000"/>
              </a:lnSpc>
              <a:spcAft>
                <a:spcPts val="800"/>
              </a:spcAft>
              <a:buFont typeface="Wingdings" panose="05000000000000000000" pitchFamily="2" charset="2"/>
              <a:buChar char="Ø"/>
            </a:pPr>
            <a:r>
              <a:rPr lang="ka-GE" u="sng" kern="100" dirty="0">
                <a:solidFill>
                  <a:schemeClr val="tx1">
                    <a:lumMod val="95000"/>
                  </a:schemeClr>
                </a:solidFill>
                <a:effectLst/>
                <a:latin typeface="Sylfaen" panose="010A0502050306030303" pitchFamily="18" charset="0"/>
                <a:ea typeface="Times New Roman" panose="02020603050405020304" pitchFamily="18" charset="0"/>
                <a:cs typeface="Sylfaen" panose="010A0502050306030303" pitchFamily="18" charset="0"/>
              </a:rPr>
              <a:t>ორგანიზაციების მხრიდან დაბალი ჩართულობა. </a:t>
            </a:r>
            <a:endParaRPr lang="en-US" sz="1600" u="sng" dirty="0">
              <a:solidFill>
                <a:schemeClr val="tx1">
                  <a:lumMod val="9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Ø"/>
            </a:pPr>
            <a:endParaRPr lang="en-US" sz="2800" dirty="0"/>
          </a:p>
        </p:txBody>
      </p:sp>
    </p:spTree>
    <p:extLst>
      <p:ext uri="{BB962C8B-B14F-4D97-AF65-F5344CB8AC3E}">
        <p14:creationId xmlns:p14="http://schemas.microsoft.com/office/powerpoint/2010/main" val="2636957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A357F78F-B43A-E802-1A14-ABD487BE452E}"/>
              </a:ext>
            </a:extLst>
          </p:cNvPr>
          <p:cNvGraphicFramePr/>
          <p:nvPr>
            <p:extLst>
              <p:ext uri="{D42A27DB-BD31-4B8C-83A1-F6EECF244321}">
                <p14:modId xmlns:p14="http://schemas.microsoft.com/office/powerpoint/2010/main" val="10184995"/>
              </p:ext>
            </p:extLst>
          </p:nvPr>
        </p:nvGraphicFramePr>
        <p:xfrm>
          <a:off x="3057993" y="0"/>
          <a:ext cx="6510728" cy="12142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FC724695-711B-F3BE-D42A-39C373AE80C3}"/>
              </a:ext>
            </a:extLst>
          </p:cNvPr>
          <p:cNvSpPr>
            <a:spLocks noGrp="1"/>
          </p:cNvSpPr>
          <p:nvPr>
            <p:ph idx="1"/>
          </p:nvPr>
        </p:nvSpPr>
        <p:spPr>
          <a:xfrm>
            <a:off x="1094282" y="1321562"/>
            <a:ext cx="10393180" cy="5326575"/>
          </a:xfrm>
        </p:spPr>
        <p:txBody>
          <a:bodyPr>
            <a:normAutofit/>
          </a:bodyPr>
          <a:lstStyle/>
          <a:p>
            <a:pPr>
              <a:lnSpc>
                <a:spcPct val="150000"/>
              </a:lnSpc>
            </a:pPr>
            <a:r>
              <a:rPr lang="ka-GE" sz="2000" kern="100" dirty="0">
                <a:solidFill>
                  <a:schemeClr val="bg1"/>
                </a:solidFill>
                <a:effectLst/>
                <a:latin typeface="Sylfaen" panose="010A0502050306030303" pitchFamily="18" charset="0"/>
                <a:ea typeface="Times New Roman" panose="02020603050405020304" pitchFamily="18" charset="0"/>
                <a:cs typeface="Sylfaen" panose="010A0502050306030303" pitchFamily="18" charset="0"/>
              </a:rPr>
              <a:t>კვლევის ფარგლებში დაკავშირება მოხდა 120 ორგანიზაციასთან, აქედან კვლევაში მონაწილეობა მიიღო 66-მა ორგანიზაციამ. </a:t>
            </a:r>
          </a:p>
          <a:p>
            <a:pPr>
              <a:lnSpc>
                <a:spcPct val="150000"/>
              </a:lnSpc>
            </a:pPr>
            <a:r>
              <a:rPr lang="ka-GE" b="1" kern="100" dirty="0">
                <a:solidFill>
                  <a:schemeClr val="bg1"/>
                </a:solidFill>
                <a:latin typeface="Sylfaen" panose="010A0502050306030303" pitchFamily="18" charset="0"/>
              </a:rPr>
              <a:t>კვლევაში ჩართული ორგანიზაციების პროფილი:  </a:t>
            </a:r>
            <a:r>
              <a:rPr lang="ka-GE" sz="2000" kern="100" dirty="0">
                <a:solidFill>
                  <a:schemeClr val="bg1"/>
                </a:solidFill>
                <a:effectLst/>
                <a:latin typeface="Sylfaen" panose="010A0502050306030303" pitchFamily="18" charset="0"/>
                <a:ea typeface="Times New Roman" panose="02020603050405020304" pitchFamily="18" charset="0"/>
                <a:cs typeface="Sylfaen" panose="010A0502050306030303" pitchFamily="18" charset="0"/>
              </a:rPr>
              <a:t>ადრეული და სკოლამდელი განათლება; ზოგადი სამედიცინო პრაქტიკის საქმიანობები, სპეციალიზებული სამედიცინო პრაქტიკის საქმიანობები, გამაჯანსაღებელი საქმიანობები, ჯანდაცვის სხვა საქმიანობები; კომპიუტერული დაპროგრამების საქმიანობები, საინფორმაციო ტექნოლოგიების და კომპიუტერული მომსახურების სხვა საქმიანობები; არახანგრძლივი შენახვის საკონდიტრო ნაწარმის წარმოება, რესტორნები და საკვებით მობილური მომსახურების საქმიანობები, კვების მზა პროდუქტების და კერძების წარმოება; ფარმაცევტული სფერო; საფინანსო მომსახურების სხვა დამხმარე საქმიანობები; ტანსაცმლის და აქსესუარების წარმოება. </a:t>
            </a:r>
            <a:endParaRPr lang="en-US" dirty="0">
              <a:solidFill>
                <a:schemeClr val="bg1"/>
              </a:solidFill>
            </a:endParaRPr>
          </a:p>
        </p:txBody>
      </p:sp>
    </p:spTree>
    <p:extLst>
      <p:ext uri="{BB962C8B-B14F-4D97-AF65-F5344CB8AC3E}">
        <p14:creationId xmlns:p14="http://schemas.microsoft.com/office/powerpoint/2010/main" val="666620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50248B-8CB5-7C7B-8FB3-EA35535B1D90}"/>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1554B46A-55EB-16D4-87EF-AE83F3D7E7DC}"/>
              </a:ext>
            </a:extLst>
          </p:cNvPr>
          <p:cNvGraphicFramePr/>
          <p:nvPr>
            <p:extLst>
              <p:ext uri="{D42A27DB-BD31-4B8C-83A1-F6EECF244321}">
                <p14:modId xmlns:p14="http://schemas.microsoft.com/office/powerpoint/2010/main" val="543542761"/>
              </p:ext>
            </p:extLst>
          </p:nvPr>
        </p:nvGraphicFramePr>
        <p:xfrm>
          <a:off x="3057993" y="209863"/>
          <a:ext cx="6220918" cy="10043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D01DFCA8-8CDB-F587-2021-A478EDB33FBA}"/>
              </a:ext>
            </a:extLst>
          </p:cNvPr>
          <p:cNvSpPr>
            <a:spLocks noGrp="1"/>
          </p:cNvSpPr>
          <p:nvPr>
            <p:ph idx="1"/>
          </p:nvPr>
        </p:nvSpPr>
        <p:spPr>
          <a:xfrm>
            <a:off x="1798819" y="886848"/>
            <a:ext cx="10163331" cy="1436628"/>
          </a:xfrm>
        </p:spPr>
        <p:txBody>
          <a:bodyPr>
            <a:normAutofit/>
          </a:bodyPr>
          <a:lstStyle/>
          <a:p>
            <a:pPr>
              <a:lnSpc>
                <a:spcPct val="150000"/>
              </a:lnSpc>
            </a:pPr>
            <a:r>
              <a:rPr lang="ka-GE" sz="2000" kern="100" dirty="0">
                <a:solidFill>
                  <a:schemeClr val="bg1"/>
                </a:solidFill>
                <a:effectLst/>
                <a:latin typeface="Sylfaen" panose="010A0502050306030303" pitchFamily="18" charset="0"/>
                <a:ea typeface="Times New Roman" panose="02020603050405020304" pitchFamily="18" charset="0"/>
                <a:cs typeface="Sylfaen" panose="010A0502050306030303" pitchFamily="18" charset="0"/>
              </a:rPr>
              <a:t>გამოკითხვა ჩატარდა ორგანიზაციის მფლობელებსა და მენეჯერებთან.</a:t>
            </a:r>
          </a:p>
        </p:txBody>
      </p:sp>
      <p:graphicFrame>
        <p:nvGraphicFramePr>
          <p:cNvPr id="2" name="დიაგრამა 1">
            <a:extLst>
              <a:ext uri="{FF2B5EF4-FFF2-40B4-BE49-F238E27FC236}">
                <a16:creationId xmlns:a16="http://schemas.microsoft.com/office/drawing/2014/main" id="{CD847AB3-DF89-0737-BF33-4A18F75A77C5}"/>
              </a:ext>
            </a:extLst>
          </p:cNvPr>
          <p:cNvGraphicFramePr/>
          <p:nvPr>
            <p:extLst>
              <p:ext uri="{D42A27DB-BD31-4B8C-83A1-F6EECF244321}">
                <p14:modId xmlns:p14="http://schemas.microsoft.com/office/powerpoint/2010/main" val="569297379"/>
              </p:ext>
            </p:extLst>
          </p:nvPr>
        </p:nvGraphicFramePr>
        <p:xfrm>
          <a:off x="2328473" y="2113613"/>
          <a:ext cx="8064708" cy="4257207"/>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168847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E952CF-1E12-D2D1-87F9-E366A8329706}"/>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EF6068C3-008B-B4FF-0BA9-319806B3261A}"/>
              </a:ext>
            </a:extLst>
          </p:cNvPr>
          <p:cNvGraphicFramePr/>
          <p:nvPr/>
        </p:nvGraphicFramePr>
        <p:xfrm>
          <a:off x="3057993" y="209863"/>
          <a:ext cx="6220918" cy="10043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04A0D659-E0DF-32A2-E4F3-AE8FEB4E445C}"/>
              </a:ext>
            </a:extLst>
          </p:cNvPr>
          <p:cNvSpPr>
            <a:spLocks noGrp="1"/>
          </p:cNvSpPr>
          <p:nvPr>
            <p:ph idx="1"/>
          </p:nvPr>
        </p:nvSpPr>
        <p:spPr>
          <a:xfrm>
            <a:off x="404732" y="1214203"/>
            <a:ext cx="6826833" cy="1436628"/>
          </a:xfrm>
        </p:spPr>
        <p:txBody>
          <a:bodyPr>
            <a:normAutofit/>
          </a:bodyPr>
          <a:lstStyle/>
          <a:p>
            <a:pPr>
              <a:lnSpc>
                <a:spcPct val="150000"/>
              </a:lnSpc>
            </a:pPr>
            <a:r>
              <a:rPr lang="ka-GE" sz="2000" b="1" kern="100" dirty="0">
                <a:solidFill>
                  <a:schemeClr val="bg1"/>
                </a:solidFill>
                <a:effectLst/>
                <a:latin typeface="Sylfaen" panose="010A0502050306030303" pitchFamily="18" charset="0"/>
                <a:ea typeface="Times New Roman" panose="02020603050405020304" pitchFamily="18" charset="0"/>
                <a:cs typeface="Sylfaen" panose="010A0502050306030303" pitchFamily="18" charset="0"/>
              </a:rPr>
              <a:t>ორგანიზაციების პროფესიულ კოლჯებთან თანამშრომლობის მაჩვენებელი</a:t>
            </a:r>
            <a:endParaRPr lang="ka-GE" sz="2000" kern="100" dirty="0">
              <a:solidFill>
                <a:schemeClr val="bg1"/>
              </a:solidFill>
              <a:effectLst/>
              <a:latin typeface="Sylfaen" panose="010A0502050306030303" pitchFamily="18" charset="0"/>
              <a:ea typeface="Times New Roman" panose="02020603050405020304" pitchFamily="18" charset="0"/>
              <a:cs typeface="Sylfaen" panose="010A0502050306030303" pitchFamily="18" charset="0"/>
            </a:endParaRPr>
          </a:p>
        </p:txBody>
      </p:sp>
      <p:graphicFrame>
        <p:nvGraphicFramePr>
          <p:cNvPr id="6" name="Chart 5">
            <a:extLst>
              <a:ext uri="{FF2B5EF4-FFF2-40B4-BE49-F238E27FC236}">
                <a16:creationId xmlns:a16="http://schemas.microsoft.com/office/drawing/2014/main" id="{08248EAC-E881-09C5-C336-1656AB04853C}"/>
              </a:ext>
            </a:extLst>
          </p:cNvPr>
          <p:cNvGraphicFramePr/>
          <p:nvPr>
            <p:extLst>
              <p:ext uri="{D42A27DB-BD31-4B8C-83A1-F6EECF244321}">
                <p14:modId xmlns:p14="http://schemas.microsoft.com/office/powerpoint/2010/main" val="456733888"/>
              </p:ext>
            </p:extLst>
          </p:nvPr>
        </p:nvGraphicFramePr>
        <p:xfrm>
          <a:off x="-530966" y="2188578"/>
          <a:ext cx="6826833" cy="4054824"/>
        </p:xfrm>
        <a:graphic>
          <a:graphicData uri="http://schemas.openxmlformats.org/drawingml/2006/chart">
            <c:chart xmlns:c="http://schemas.openxmlformats.org/drawingml/2006/chart" xmlns:r="http://schemas.openxmlformats.org/officeDocument/2006/relationships" r:id="rId7"/>
          </a:graphicData>
        </a:graphic>
      </p:graphicFrame>
      <p:sp>
        <p:nvSpPr>
          <p:cNvPr id="8" name="TextBox 7">
            <a:extLst>
              <a:ext uri="{FF2B5EF4-FFF2-40B4-BE49-F238E27FC236}">
                <a16:creationId xmlns:a16="http://schemas.microsoft.com/office/drawing/2014/main" id="{534D0412-56D5-1BE9-160A-F6D5AC897827}"/>
              </a:ext>
            </a:extLst>
          </p:cNvPr>
          <p:cNvSpPr txBox="1"/>
          <p:nvPr/>
        </p:nvSpPr>
        <p:spPr>
          <a:xfrm>
            <a:off x="5365167" y="2345189"/>
            <a:ext cx="6826833" cy="3741602"/>
          </a:xfrm>
          <a:prstGeom prst="rect">
            <a:avLst/>
          </a:prstGeom>
          <a:noFill/>
        </p:spPr>
        <p:txBody>
          <a:bodyPr wrap="square">
            <a:spAutoFit/>
          </a:bodyPr>
          <a:lstStyle/>
          <a:p>
            <a:pPr marL="285750" marR="0" indent="-285750">
              <a:lnSpc>
                <a:spcPct val="150000"/>
              </a:lnSpc>
              <a:spcAft>
                <a:spcPts val="800"/>
              </a:spcAft>
              <a:buFont typeface="Wingdings" panose="05000000000000000000" pitchFamily="2" charset="2"/>
              <a:buChar char="Ø"/>
            </a:pPr>
            <a:r>
              <a:rPr lang="ka-GE" sz="2000" kern="100" dirty="0">
                <a:solidFill>
                  <a:schemeClr val="bg1"/>
                </a:solidFill>
                <a:effectLst/>
                <a:latin typeface="Sylfaen" panose="010A0502050306030303" pitchFamily="18" charset="0"/>
                <a:ea typeface="Times New Roman" panose="02020603050405020304" pitchFamily="18" charset="0"/>
                <a:cs typeface="Sylfaen" panose="010A0502050306030303" pitchFamily="18" charset="0"/>
              </a:rPr>
              <a:t>გამოკითხული ორგანიზაციების 47% თანამშრომლობს პროფესიულ საგანმანათლებლო დაწესებულებებთან</a:t>
            </a:r>
            <a:r>
              <a:rPr lang="ka-GE" sz="2000" b="1" kern="100" dirty="0">
                <a:solidFill>
                  <a:schemeClr val="bg1"/>
                </a:solidFill>
                <a:latin typeface="Sylfaen" panose="010A0502050306030303" pitchFamily="18" charset="0"/>
                <a:ea typeface="Times New Roman" panose="02020603050405020304" pitchFamily="18" charset="0"/>
                <a:cs typeface="Sylfaen" panose="010A0502050306030303" pitchFamily="18" charset="0"/>
              </a:rPr>
              <a:t>. </a:t>
            </a:r>
            <a:r>
              <a:rPr lang="ka-GE" sz="2000" kern="100" dirty="0">
                <a:solidFill>
                  <a:schemeClr val="bg1"/>
                </a:solidFill>
                <a:effectLst/>
                <a:latin typeface="Sylfaen" panose="010A0502050306030303" pitchFamily="18" charset="0"/>
                <a:ea typeface="Times New Roman" panose="02020603050405020304" pitchFamily="18" charset="0"/>
                <a:cs typeface="Sylfaen" panose="010A0502050306030303" pitchFamily="18" charset="0"/>
              </a:rPr>
              <a:t>ხოლო  მათი ნაწილი, კერძოდ, 24 მათგანი შპს მარნეულის კოლეჯის პარტნიორი ორგანიზაციაა. მათ შორის ჯანდაცვის სფეროს წარმომადგენელია 3 ორგანიზაცია, სკოლამდელი განათლების 10 ორგანიზაცია, ფარმაცევტული 8 კომპანია და საფინანსო მომსახურების 3 ორგანიზაცია. </a:t>
            </a:r>
            <a:endPar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418283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A4A1C4-3A89-ED3D-9EEF-54AF0CCE3BB3}"/>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D1ECFC97-A61D-D1F7-50AE-26FA22C35005}"/>
              </a:ext>
            </a:extLst>
          </p:cNvPr>
          <p:cNvGraphicFramePr/>
          <p:nvPr>
            <p:extLst>
              <p:ext uri="{D42A27DB-BD31-4B8C-83A1-F6EECF244321}">
                <p14:modId xmlns:p14="http://schemas.microsoft.com/office/powerpoint/2010/main" val="1667843443"/>
              </p:ext>
            </p:extLst>
          </p:nvPr>
        </p:nvGraphicFramePr>
        <p:xfrm>
          <a:off x="3057993" y="1"/>
          <a:ext cx="6475751" cy="11242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A1E1B71B-FA3D-B0A0-5027-41C7AC1D2A54}"/>
              </a:ext>
            </a:extLst>
          </p:cNvPr>
          <p:cNvSpPr>
            <a:spLocks noGrp="1"/>
          </p:cNvSpPr>
          <p:nvPr>
            <p:ph idx="1"/>
          </p:nvPr>
        </p:nvSpPr>
        <p:spPr>
          <a:xfrm>
            <a:off x="1499017" y="1154244"/>
            <a:ext cx="9863528" cy="4796852"/>
          </a:xfrm>
        </p:spPr>
        <p:txBody>
          <a:bodyPr>
            <a:normAutofit/>
          </a:bodyPr>
          <a:lstStyle/>
          <a:p>
            <a:pPr>
              <a:lnSpc>
                <a:spcPct val="150000"/>
              </a:lnSpc>
            </a:pPr>
            <a:r>
              <a:rPr lang="ka-GE" sz="2000" kern="100" dirty="0">
                <a:solidFill>
                  <a:schemeClr val="bg1"/>
                </a:solidFill>
                <a:effectLst/>
                <a:latin typeface="Sylfaen" panose="010A0502050306030303" pitchFamily="18" charset="0"/>
                <a:ea typeface="Times New Roman" panose="02020603050405020304" pitchFamily="18" charset="0"/>
                <a:cs typeface="Sylfaen" panose="010A0502050306030303" pitchFamily="18" charset="0"/>
              </a:rPr>
              <a:t>ორგანიზაციები, რომლებიც თანამშრომლობენ პსდ-ებთან და მათ შორის შპს მარნეულის კოლეჯთან,  კმაყოფილები არიან ამ თანამშრომლობითი ურთიერთობით.</a:t>
            </a:r>
          </a:p>
          <a:p>
            <a:pPr>
              <a:lnSpc>
                <a:spcPct val="150000"/>
              </a:lnSpc>
            </a:pPr>
            <a:r>
              <a:rPr lang="ka-GE" kern="100" dirty="0">
                <a:solidFill>
                  <a:schemeClr val="bg1"/>
                </a:solidFill>
                <a:latin typeface="Sylfaen" panose="010A0502050306030303" pitchFamily="18" charset="0"/>
              </a:rPr>
              <a:t>კმაყოფილების მიზეზია </a:t>
            </a:r>
            <a:r>
              <a:rPr lang="ka-GE" sz="2000" kern="100" dirty="0">
                <a:solidFill>
                  <a:schemeClr val="bg1"/>
                </a:solidFill>
                <a:effectLst/>
                <a:latin typeface="Sylfaen" panose="010A0502050306030303" pitchFamily="18" charset="0"/>
                <a:ea typeface="Times New Roman" panose="02020603050405020304" pitchFamily="18" charset="0"/>
                <a:cs typeface="Sylfaen" panose="010A0502050306030303" pitchFamily="18" charset="0"/>
              </a:rPr>
              <a:t>ორგანიზაციის ახალი, პერსპექტიული და სათანადოდ მომზადებული კადრებით დაკომპლექტების შესაძლებლობა; </a:t>
            </a:r>
          </a:p>
          <a:p>
            <a:pPr>
              <a:lnSpc>
                <a:spcPct val="150000"/>
              </a:lnSpc>
            </a:pPr>
            <a:r>
              <a:rPr lang="ka-GE" sz="2000" kern="100" dirty="0">
                <a:solidFill>
                  <a:schemeClr val="bg1"/>
                </a:solidFill>
                <a:effectLst/>
                <a:latin typeface="Sylfaen" panose="010A0502050306030303" pitchFamily="18" charset="0"/>
                <a:ea typeface="Times New Roman" panose="02020603050405020304" pitchFamily="18" charset="0"/>
                <a:cs typeface="Sylfaen" panose="010A0502050306030303" pitchFamily="18" charset="0"/>
              </a:rPr>
              <a:t>ხაზი გაუსვეს, რომ თავად კოლეჯებისთვისაც მნიშვნელოვანია ეს თანამშრომლობა, რათა სტუდენტებმა მიღებული თეორიული ცოდნა საფუძვლიანად გაიმყარონ პრაქტიკული სწავლების დროს, გარდა ამისა, უშუალოდ პრაქტიკის მიმდინარეობის პროცესშიც მიიღონ ახალი ცოდნა. </a:t>
            </a:r>
            <a:endParaRPr lang="en-US" dirty="0">
              <a:solidFill>
                <a:schemeClr val="bg1"/>
              </a:solidFill>
            </a:endParaRPr>
          </a:p>
        </p:txBody>
      </p:sp>
    </p:spTree>
    <p:extLst>
      <p:ext uri="{BB962C8B-B14F-4D97-AF65-F5344CB8AC3E}">
        <p14:creationId xmlns:p14="http://schemas.microsoft.com/office/powerpoint/2010/main" val="677879158"/>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Slice</Template>
  <TotalTime>145</TotalTime>
  <Words>2056</Words>
  <Application>Microsoft Office PowerPoint</Application>
  <PresentationFormat>Widescreen</PresentationFormat>
  <Paragraphs>129</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Calibri</vt:lpstr>
      <vt:lpstr>Century Gothic</vt:lpstr>
      <vt:lpstr>Sylfaen</vt:lpstr>
      <vt:lpstr>Wingdings</vt:lpstr>
      <vt:lpstr>Wingdings 3</vt:lpstr>
      <vt:lpstr>Slice</vt:lpstr>
      <vt:lpstr>კვლევის ანგარიში მომზადებულია შპს მარნეულის კოლეჯის ხარისხის მართვის სამსახურის მიერ</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Emilia</dc:creator>
  <cp:lastModifiedBy>Emilia</cp:lastModifiedBy>
  <cp:revision>12</cp:revision>
  <dcterms:created xsi:type="dcterms:W3CDTF">2025-03-13T08:57:20Z</dcterms:created>
  <dcterms:modified xsi:type="dcterms:W3CDTF">2025-03-14T07:50:51Z</dcterms:modified>
</cp:coreProperties>
</file>