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3" r:id="rId4"/>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95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D93D7E-BC87-4C72-8FA9-736D87E893DD}"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E7F42FA9-AA20-4A87-938A-6AAEEC268A1E}">
      <dgm:prSet phldrT="[Text]" custT="1"/>
      <dgm:spPr/>
      <dgm:t>
        <a:bodyPr/>
        <a:lstStyle/>
        <a:p>
          <a:r>
            <a:rPr lang="ka-GE" sz="2000" dirty="0"/>
            <a:t>1</a:t>
          </a:r>
          <a:endParaRPr lang="en-US" sz="2000" dirty="0"/>
        </a:p>
      </dgm:t>
    </dgm:pt>
    <dgm:pt modelId="{E20754CB-7866-4995-8DAC-4C6F36665139}" type="parTrans" cxnId="{F5E162F0-22C4-4B82-814B-CD0629E2B052}">
      <dgm:prSet/>
      <dgm:spPr/>
      <dgm:t>
        <a:bodyPr/>
        <a:lstStyle/>
        <a:p>
          <a:endParaRPr lang="en-US"/>
        </a:p>
      </dgm:t>
    </dgm:pt>
    <dgm:pt modelId="{8D879EF3-8CC1-420C-8CF7-F090495DCE39}" type="sibTrans" cxnId="{F5E162F0-22C4-4B82-814B-CD0629E2B052}">
      <dgm:prSet/>
      <dgm:spPr/>
      <dgm:t>
        <a:bodyPr/>
        <a:lstStyle/>
        <a:p>
          <a:endParaRPr lang="en-US"/>
        </a:p>
      </dgm:t>
    </dgm:pt>
    <dgm:pt modelId="{BD561833-99F1-4BB1-AA8B-D0C94066FA0B}">
      <dgm:prSet phldrT="[Text]" custT="1"/>
      <dgm:spPr/>
      <dgm:t>
        <a:bodyPr/>
        <a:lstStyle/>
        <a:p>
          <a:pPr>
            <a:buNone/>
          </a:pPr>
          <a:r>
            <a:rPr lang="ka-GE" sz="2800" dirty="0">
              <a:effectLst/>
              <a:latin typeface="Sylfaen" panose="010A0502050306030303" pitchFamily="18" charset="0"/>
              <a:ea typeface="Times New Roman" panose="02020603050405020304" pitchFamily="18" charset="0"/>
              <a:cs typeface="Sylfaen" panose="010A0502050306030303" pitchFamily="18" charset="0"/>
            </a:rPr>
            <a:t>საკვლევი თემის აქტუალობა </a:t>
          </a:r>
          <a:endParaRPr lang="en-US" sz="2800" dirty="0"/>
        </a:p>
      </dgm:t>
    </dgm:pt>
    <dgm:pt modelId="{FA1693E9-680A-4CEC-B90A-5992079A884C}" type="parTrans" cxnId="{2EE4A371-55AC-4523-A96B-EC47197C7809}">
      <dgm:prSet/>
      <dgm:spPr/>
      <dgm:t>
        <a:bodyPr/>
        <a:lstStyle/>
        <a:p>
          <a:endParaRPr lang="en-US"/>
        </a:p>
      </dgm:t>
    </dgm:pt>
    <dgm:pt modelId="{FE3746F2-3017-4320-876E-5A134540D8F7}" type="sibTrans" cxnId="{2EE4A371-55AC-4523-A96B-EC47197C7809}">
      <dgm:prSet/>
      <dgm:spPr/>
      <dgm:t>
        <a:bodyPr/>
        <a:lstStyle/>
        <a:p>
          <a:endParaRPr lang="en-US"/>
        </a:p>
      </dgm:t>
    </dgm:pt>
    <dgm:pt modelId="{687193EE-D6CA-4946-B73B-355532D02B1D}">
      <dgm:prSet phldrT="[Text]" custT="1"/>
      <dgm:spPr/>
      <dgm:t>
        <a:bodyPr/>
        <a:lstStyle/>
        <a:p>
          <a:r>
            <a:rPr lang="ka-GE" sz="2000" dirty="0"/>
            <a:t>2</a:t>
          </a:r>
          <a:endParaRPr lang="en-US" sz="2000" dirty="0"/>
        </a:p>
      </dgm:t>
    </dgm:pt>
    <dgm:pt modelId="{60E5093F-D028-4088-8BAB-85905C86D818}" type="parTrans" cxnId="{B3D348BD-FF74-49C7-ABF4-D3F1B8FB5421}">
      <dgm:prSet/>
      <dgm:spPr/>
      <dgm:t>
        <a:bodyPr/>
        <a:lstStyle/>
        <a:p>
          <a:endParaRPr lang="en-US"/>
        </a:p>
      </dgm:t>
    </dgm:pt>
    <dgm:pt modelId="{AD5EE046-EB93-4B79-8ABF-D4376E7B160D}" type="sibTrans" cxnId="{B3D348BD-FF74-49C7-ABF4-D3F1B8FB5421}">
      <dgm:prSet/>
      <dgm:spPr/>
      <dgm:t>
        <a:bodyPr/>
        <a:lstStyle/>
        <a:p>
          <a:endParaRPr lang="en-US"/>
        </a:p>
      </dgm:t>
    </dgm:pt>
    <dgm:pt modelId="{2DA3C5FD-E4D7-49E4-9BF0-7D97C16B0270}">
      <dgm:prSet phldrT="[Text]" custT="1"/>
      <dgm:spPr/>
      <dgm:t>
        <a:bodyPr/>
        <a:lstStyle/>
        <a:p>
          <a:pPr>
            <a:buNone/>
          </a:pPr>
          <a:r>
            <a:rPr lang="ka-GE" sz="2800" dirty="0">
              <a:effectLst/>
              <a:latin typeface="Sylfaen" panose="010A0502050306030303" pitchFamily="18" charset="0"/>
              <a:ea typeface="Times New Roman" panose="02020603050405020304" pitchFamily="18" charset="0"/>
              <a:cs typeface="Sylfaen" panose="010A0502050306030303" pitchFamily="18" charset="0"/>
            </a:rPr>
            <a:t>კვლევის მიზნები</a:t>
          </a:r>
          <a:endParaRPr lang="en-US" sz="2800" dirty="0"/>
        </a:p>
      </dgm:t>
    </dgm:pt>
    <dgm:pt modelId="{B7E03E9F-63E0-4A17-B9E2-4FC885E7FEE8}" type="parTrans" cxnId="{252C49DE-0DBD-44F9-93B8-B36A209A570C}">
      <dgm:prSet/>
      <dgm:spPr/>
      <dgm:t>
        <a:bodyPr/>
        <a:lstStyle/>
        <a:p>
          <a:endParaRPr lang="en-US"/>
        </a:p>
      </dgm:t>
    </dgm:pt>
    <dgm:pt modelId="{45662ABA-8350-46B1-A8BF-B4E4B986655D}" type="sibTrans" cxnId="{252C49DE-0DBD-44F9-93B8-B36A209A570C}">
      <dgm:prSet/>
      <dgm:spPr/>
      <dgm:t>
        <a:bodyPr/>
        <a:lstStyle/>
        <a:p>
          <a:endParaRPr lang="en-US"/>
        </a:p>
      </dgm:t>
    </dgm:pt>
    <dgm:pt modelId="{78CAE1D6-40C4-4252-8BC5-3848524A2A56}">
      <dgm:prSet phldrT="[Text]" custT="1"/>
      <dgm:spPr/>
      <dgm:t>
        <a:bodyPr/>
        <a:lstStyle/>
        <a:p>
          <a:r>
            <a:rPr lang="ka-GE" sz="2000" dirty="0"/>
            <a:t>3</a:t>
          </a:r>
          <a:endParaRPr lang="en-US" sz="2000" dirty="0"/>
        </a:p>
      </dgm:t>
    </dgm:pt>
    <dgm:pt modelId="{1823558D-6B40-4343-A993-8E6A64A3F124}" type="parTrans" cxnId="{0B4AC75C-F351-4CCF-80C9-51578B822528}">
      <dgm:prSet/>
      <dgm:spPr/>
      <dgm:t>
        <a:bodyPr/>
        <a:lstStyle/>
        <a:p>
          <a:endParaRPr lang="en-US"/>
        </a:p>
      </dgm:t>
    </dgm:pt>
    <dgm:pt modelId="{C7EFC87A-54EF-449B-BE8D-8ADECB3B263F}" type="sibTrans" cxnId="{0B4AC75C-F351-4CCF-80C9-51578B822528}">
      <dgm:prSet/>
      <dgm:spPr/>
      <dgm:t>
        <a:bodyPr/>
        <a:lstStyle/>
        <a:p>
          <a:endParaRPr lang="en-US"/>
        </a:p>
      </dgm:t>
    </dgm:pt>
    <dgm:pt modelId="{029A6952-2D83-4B72-88A1-60294950B0D2}">
      <dgm:prSet phldrT="[Text]" custT="1"/>
      <dgm:spPr/>
      <dgm:t>
        <a:bodyPr/>
        <a:lstStyle/>
        <a:p>
          <a:pPr>
            <a:buNone/>
          </a:pPr>
          <a:r>
            <a:rPr lang="ka-GE" sz="2800" dirty="0">
              <a:effectLst/>
              <a:latin typeface="Sylfaen" panose="010A0502050306030303" pitchFamily="18" charset="0"/>
              <a:ea typeface="Times New Roman" panose="02020603050405020304" pitchFamily="18" charset="0"/>
              <a:cs typeface="Sylfaen" panose="010A0502050306030303" pitchFamily="18" charset="0"/>
            </a:rPr>
            <a:t>სამიზნე ჯგუფი</a:t>
          </a:r>
          <a:endParaRPr lang="en-US" sz="2800" dirty="0"/>
        </a:p>
      </dgm:t>
    </dgm:pt>
    <dgm:pt modelId="{BED127B6-0FD7-4E88-8707-5DAD069DB7A8}" type="parTrans" cxnId="{9B4B2046-341C-4149-943B-DC408B79CA6E}">
      <dgm:prSet/>
      <dgm:spPr/>
      <dgm:t>
        <a:bodyPr/>
        <a:lstStyle/>
        <a:p>
          <a:endParaRPr lang="en-US"/>
        </a:p>
      </dgm:t>
    </dgm:pt>
    <dgm:pt modelId="{FC377130-8D77-4DB9-BE70-25A4B8CD3249}" type="sibTrans" cxnId="{9B4B2046-341C-4149-943B-DC408B79CA6E}">
      <dgm:prSet/>
      <dgm:spPr/>
      <dgm:t>
        <a:bodyPr/>
        <a:lstStyle/>
        <a:p>
          <a:endParaRPr lang="en-US"/>
        </a:p>
      </dgm:t>
    </dgm:pt>
    <dgm:pt modelId="{5F6EC7A2-265D-4A09-9787-60D6D77F9DFA}">
      <dgm:prSet phldrT="[Text]" custT="1"/>
      <dgm:spPr/>
      <dgm:t>
        <a:bodyPr/>
        <a:lstStyle/>
        <a:p>
          <a:r>
            <a:rPr lang="ka-GE" sz="2000" dirty="0"/>
            <a:t>4</a:t>
          </a:r>
          <a:endParaRPr lang="en-US" sz="2000" dirty="0"/>
        </a:p>
      </dgm:t>
    </dgm:pt>
    <dgm:pt modelId="{6E52B674-8A80-4F36-8562-0B189D813216}" type="parTrans" cxnId="{ECC1CD5D-BED4-4394-A0FA-7996D27FF17B}">
      <dgm:prSet/>
      <dgm:spPr/>
      <dgm:t>
        <a:bodyPr/>
        <a:lstStyle/>
        <a:p>
          <a:endParaRPr lang="en-US"/>
        </a:p>
      </dgm:t>
    </dgm:pt>
    <dgm:pt modelId="{0C328BE6-D362-44F1-946D-DF981FD6DD1A}" type="sibTrans" cxnId="{ECC1CD5D-BED4-4394-A0FA-7996D27FF17B}">
      <dgm:prSet/>
      <dgm:spPr/>
      <dgm:t>
        <a:bodyPr/>
        <a:lstStyle/>
        <a:p>
          <a:endParaRPr lang="en-US"/>
        </a:p>
      </dgm:t>
    </dgm:pt>
    <dgm:pt modelId="{11E958F6-E38B-4B65-9B28-BD3574FF6D86}">
      <dgm:prSet phldrT="[Text]" custT="1"/>
      <dgm:spPr/>
      <dgm:t>
        <a:bodyPr/>
        <a:lstStyle/>
        <a:p>
          <a:r>
            <a:rPr lang="ka-GE" sz="2000" dirty="0"/>
            <a:t>5</a:t>
          </a:r>
          <a:endParaRPr lang="en-US" sz="2000" dirty="0"/>
        </a:p>
      </dgm:t>
    </dgm:pt>
    <dgm:pt modelId="{4062F6EF-386D-49B1-A2DB-2202F2D26942}" type="parTrans" cxnId="{EEAE704F-C658-4494-9EC2-FE37754F9B6D}">
      <dgm:prSet/>
      <dgm:spPr/>
      <dgm:t>
        <a:bodyPr/>
        <a:lstStyle/>
        <a:p>
          <a:endParaRPr lang="en-US"/>
        </a:p>
      </dgm:t>
    </dgm:pt>
    <dgm:pt modelId="{B55FD334-B374-4769-ACFB-441118884165}" type="sibTrans" cxnId="{EEAE704F-C658-4494-9EC2-FE37754F9B6D}">
      <dgm:prSet/>
      <dgm:spPr/>
      <dgm:t>
        <a:bodyPr/>
        <a:lstStyle/>
        <a:p>
          <a:endParaRPr lang="en-US"/>
        </a:p>
      </dgm:t>
    </dgm:pt>
    <dgm:pt modelId="{3C3D57BA-01E7-4515-A478-1F46DBF2C35C}">
      <dgm:prSet phldrT="[Text]" custT="1"/>
      <dgm:spPr/>
      <dgm:t>
        <a:bodyPr/>
        <a:lstStyle/>
        <a:p>
          <a:r>
            <a:rPr lang="ka-GE" sz="2000" dirty="0"/>
            <a:t>6</a:t>
          </a:r>
          <a:endParaRPr lang="en-US" sz="2000" dirty="0"/>
        </a:p>
      </dgm:t>
    </dgm:pt>
    <dgm:pt modelId="{09A8316B-A6AA-47E9-BEEB-50F658902C54}" type="parTrans" cxnId="{007394E1-E069-4506-8F2E-4F950A7EEFAA}">
      <dgm:prSet/>
      <dgm:spPr/>
      <dgm:t>
        <a:bodyPr/>
        <a:lstStyle/>
        <a:p>
          <a:endParaRPr lang="en-US"/>
        </a:p>
      </dgm:t>
    </dgm:pt>
    <dgm:pt modelId="{15016325-6097-47BA-8C01-46077D342751}" type="sibTrans" cxnId="{007394E1-E069-4506-8F2E-4F950A7EEFAA}">
      <dgm:prSet/>
      <dgm:spPr/>
      <dgm:t>
        <a:bodyPr/>
        <a:lstStyle/>
        <a:p>
          <a:endParaRPr lang="en-US"/>
        </a:p>
      </dgm:t>
    </dgm:pt>
    <dgm:pt modelId="{CD128B84-4990-446E-8F21-C34DF36629AE}">
      <dgm:prSet custT="1"/>
      <dgm:spPr/>
      <dgm:t>
        <a:bodyPr/>
        <a:lstStyle/>
        <a:p>
          <a:pPr>
            <a:buNone/>
          </a:pPr>
          <a:r>
            <a:rPr lang="ka-GE" sz="2800" dirty="0">
              <a:effectLst/>
              <a:latin typeface="Sylfaen" panose="010A0502050306030303" pitchFamily="18" charset="0"/>
              <a:ea typeface="Times New Roman" panose="02020603050405020304" pitchFamily="18" charset="0"/>
              <a:cs typeface="Sylfaen" panose="010A0502050306030303" pitchFamily="18" charset="0"/>
            </a:rPr>
            <a:t>კვლევის მეთოდი და ინსტრუმენტი</a:t>
          </a:r>
          <a:endParaRPr lang="en-US" sz="2800" dirty="0"/>
        </a:p>
      </dgm:t>
    </dgm:pt>
    <dgm:pt modelId="{5A6F569C-5EBE-470E-A839-F5201CF01805}" type="parTrans" cxnId="{23FDF1F9-0A00-4FE2-A007-62AA1356ED47}">
      <dgm:prSet/>
      <dgm:spPr/>
      <dgm:t>
        <a:bodyPr/>
        <a:lstStyle/>
        <a:p>
          <a:endParaRPr lang="en-US"/>
        </a:p>
      </dgm:t>
    </dgm:pt>
    <dgm:pt modelId="{7F3DCD40-8B0A-4A63-BA0D-30716737B037}" type="sibTrans" cxnId="{23FDF1F9-0A00-4FE2-A007-62AA1356ED47}">
      <dgm:prSet/>
      <dgm:spPr/>
      <dgm:t>
        <a:bodyPr/>
        <a:lstStyle/>
        <a:p>
          <a:endParaRPr lang="en-US"/>
        </a:p>
      </dgm:t>
    </dgm:pt>
    <dgm:pt modelId="{93A72BCF-F042-4A5C-970E-2EC607EF3329}">
      <dgm:prSet custT="1"/>
      <dgm:spPr/>
      <dgm:t>
        <a:bodyPr/>
        <a:lstStyle/>
        <a:p>
          <a:pPr>
            <a:buNone/>
          </a:pPr>
          <a:r>
            <a:rPr lang="ka-GE" sz="2800" b="0" dirty="0">
              <a:effectLst/>
              <a:latin typeface="Sylfaen" panose="010A0502050306030303" pitchFamily="18" charset="0"/>
              <a:ea typeface="Times New Roman" panose="02020603050405020304" pitchFamily="18" charset="0"/>
              <a:cs typeface="Sylfaen" panose="010A0502050306030303" pitchFamily="18" charset="0"/>
            </a:rPr>
            <a:t>შერჩევა</a:t>
          </a:r>
          <a:endParaRPr lang="en-US" sz="2800" b="0" dirty="0"/>
        </a:p>
      </dgm:t>
    </dgm:pt>
    <dgm:pt modelId="{8C3B9256-B4AD-4D76-A125-68F43B0170E3}" type="parTrans" cxnId="{60442EB1-1B01-4D8D-9BB8-573C5C47E238}">
      <dgm:prSet/>
      <dgm:spPr/>
      <dgm:t>
        <a:bodyPr/>
        <a:lstStyle/>
        <a:p>
          <a:endParaRPr lang="en-US"/>
        </a:p>
      </dgm:t>
    </dgm:pt>
    <dgm:pt modelId="{DFA15D29-A835-4D23-A1C1-829BF4173115}" type="sibTrans" cxnId="{60442EB1-1B01-4D8D-9BB8-573C5C47E238}">
      <dgm:prSet/>
      <dgm:spPr/>
      <dgm:t>
        <a:bodyPr/>
        <a:lstStyle/>
        <a:p>
          <a:endParaRPr lang="en-US"/>
        </a:p>
      </dgm:t>
    </dgm:pt>
    <dgm:pt modelId="{EB78E25E-2AC2-4837-9428-B5CC5C8BB643}">
      <dgm:prSet custT="1"/>
      <dgm:spPr/>
      <dgm:t>
        <a:bodyPr/>
        <a:lstStyle/>
        <a:p>
          <a:pPr>
            <a:buNone/>
          </a:pPr>
          <a:r>
            <a:rPr lang="ka-GE" sz="2800" b="0" dirty="0">
              <a:effectLst/>
              <a:latin typeface="Sylfaen" panose="010A0502050306030303" pitchFamily="18" charset="0"/>
              <a:ea typeface="Times New Roman" panose="02020603050405020304" pitchFamily="18" charset="0"/>
              <a:cs typeface="Sylfaen" panose="010A0502050306030303" pitchFamily="18" charset="0"/>
            </a:rPr>
            <a:t>კვლევის მონაცემები</a:t>
          </a:r>
          <a:endParaRPr lang="en-US" sz="2800" b="0" dirty="0"/>
        </a:p>
      </dgm:t>
    </dgm:pt>
    <dgm:pt modelId="{A5F2CC5D-FBFC-4FD3-B294-915402CE32B5}" type="parTrans" cxnId="{C72833A6-2F14-4E1D-9EA0-15EAF6FD8661}">
      <dgm:prSet/>
      <dgm:spPr/>
      <dgm:t>
        <a:bodyPr/>
        <a:lstStyle/>
        <a:p>
          <a:endParaRPr lang="en-US"/>
        </a:p>
      </dgm:t>
    </dgm:pt>
    <dgm:pt modelId="{80006F30-5763-47C2-9D0B-4E9B82A96F37}" type="sibTrans" cxnId="{C72833A6-2F14-4E1D-9EA0-15EAF6FD8661}">
      <dgm:prSet/>
      <dgm:spPr/>
      <dgm:t>
        <a:bodyPr/>
        <a:lstStyle/>
        <a:p>
          <a:endParaRPr lang="en-US"/>
        </a:p>
      </dgm:t>
    </dgm:pt>
    <dgm:pt modelId="{77F3B27D-A632-46C4-85FF-85FE90527E8C}">
      <dgm:prSet custT="1"/>
      <dgm:spPr/>
      <dgm:t>
        <a:bodyPr/>
        <a:lstStyle/>
        <a:p>
          <a:r>
            <a:rPr lang="ka-GE" sz="1800" b="0" dirty="0">
              <a:effectLst/>
              <a:latin typeface="Sylfaen" panose="010A0502050306030303" pitchFamily="18" charset="0"/>
              <a:ea typeface="Times New Roman" panose="02020603050405020304" pitchFamily="18" charset="0"/>
              <a:cs typeface="Sylfaen" panose="010A0502050306030303" pitchFamily="18" charset="0"/>
            </a:rPr>
            <a:t>7</a:t>
          </a:r>
          <a:endParaRPr lang="en-US" sz="1800" dirty="0"/>
        </a:p>
      </dgm:t>
    </dgm:pt>
    <dgm:pt modelId="{0A79FF74-88AC-4570-B1F5-3C28DD0DE665}" type="parTrans" cxnId="{E3FA7B46-8718-48F4-B0E0-7070AD03A3C0}">
      <dgm:prSet/>
      <dgm:spPr/>
      <dgm:t>
        <a:bodyPr/>
        <a:lstStyle/>
        <a:p>
          <a:endParaRPr lang="en-US"/>
        </a:p>
      </dgm:t>
    </dgm:pt>
    <dgm:pt modelId="{92E0F669-2527-4FE5-8FF5-532621FDC41C}" type="sibTrans" cxnId="{E3FA7B46-8718-48F4-B0E0-7070AD03A3C0}">
      <dgm:prSet/>
      <dgm:spPr/>
      <dgm:t>
        <a:bodyPr/>
        <a:lstStyle/>
        <a:p>
          <a:endParaRPr lang="en-US"/>
        </a:p>
      </dgm:t>
    </dgm:pt>
    <dgm:pt modelId="{F85865B3-96EA-4FB2-B441-7C92D1C02FFD}">
      <dgm:prSet/>
      <dgm:spPr/>
      <dgm:t>
        <a:bodyPr/>
        <a:lstStyle/>
        <a:p>
          <a:pPr>
            <a:buNone/>
          </a:pPr>
          <a:r>
            <a:rPr lang="ka-GE" b="0" dirty="0">
              <a:effectLst/>
              <a:latin typeface="Sylfaen" panose="010A0502050306030303" pitchFamily="18" charset="0"/>
              <a:ea typeface="Times New Roman" panose="02020603050405020304" pitchFamily="18" charset="0"/>
              <a:cs typeface="Sylfaen" panose="010A0502050306030303" pitchFamily="18" charset="0"/>
            </a:rPr>
            <a:t>დასკვნა და მიგნებები</a:t>
          </a:r>
          <a:endParaRPr lang="en-US" dirty="0"/>
        </a:p>
      </dgm:t>
    </dgm:pt>
    <dgm:pt modelId="{9E28072B-F160-48C0-AD04-036AF5115AE7}" type="parTrans" cxnId="{094F5F8A-594A-4237-B7BC-D0F835F55F1B}">
      <dgm:prSet/>
      <dgm:spPr/>
    </dgm:pt>
    <dgm:pt modelId="{F5041650-B4F7-4006-AB4C-7E53971BAD58}" type="sibTrans" cxnId="{094F5F8A-594A-4237-B7BC-D0F835F55F1B}">
      <dgm:prSet/>
      <dgm:spPr/>
    </dgm:pt>
    <dgm:pt modelId="{FB56CA79-464A-4062-8AEA-27377B91F753}" type="pres">
      <dgm:prSet presAssocID="{6DD93D7E-BC87-4C72-8FA9-736D87E893DD}" presName="linearFlow" presStyleCnt="0">
        <dgm:presLayoutVars>
          <dgm:dir/>
          <dgm:animLvl val="lvl"/>
          <dgm:resizeHandles val="exact"/>
        </dgm:presLayoutVars>
      </dgm:prSet>
      <dgm:spPr/>
    </dgm:pt>
    <dgm:pt modelId="{C658AA82-2511-4B6B-9741-274A29A52AD8}" type="pres">
      <dgm:prSet presAssocID="{E7F42FA9-AA20-4A87-938A-6AAEEC268A1E}" presName="composite" presStyleCnt="0"/>
      <dgm:spPr/>
    </dgm:pt>
    <dgm:pt modelId="{5E7DDB09-05BC-460F-8F40-32ABD21C1BCE}" type="pres">
      <dgm:prSet presAssocID="{E7F42FA9-AA20-4A87-938A-6AAEEC268A1E}" presName="parentText" presStyleLbl="alignNode1" presStyleIdx="0" presStyleCnt="7">
        <dgm:presLayoutVars>
          <dgm:chMax val="1"/>
          <dgm:bulletEnabled val="1"/>
        </dgm:presLayoutVars>
      </dgm:prSet>
      <dgm:spPr/>
    </dgm:pt>
    <dgm:pt modelId="{996F3668-7252-4F41-9488-81F7FFB1BA70}" type="pres">
      <dgm:prSet presAssocID="{E7F42FA9-AA20-4A87-938A-6AAEEC268A1E}" presName="descendantText" presStyleLbl="alignAcc1" presStyleIdx="0" presStyleCnt="7">
        <dgm:presLayoutVars>
          <dgm:bulletEnabled val="1"/>
        </dgm:presLayoutVars>
      </dgm:prSet>
      <dgm:spPr/>
    </dgm:pt>
    <dgm:pt modelId="{3A2D562C-99AC-4790-A3BD-ED1EAF5FF74D}" type="pres">
      <dgm:prSet presAssocID="{8D879EF3-8CC1-420C-8CF7-F090495DCE39}" presName="sp" presStyleCnt="0"/>
      <dgm:spPr/>
    </dgm:pt>
    <dgm:pt modelId="{8ABD0476-725A-4C11-8E66-4FB9A74A9CD0}" type="pres">
      <dgm:prSet presAssocID="{687193EE-D6CA-4946-B73B-355532D02B1D}" presName="composite" presStyleCnt="0"/>
      <dgm:spPr/>
    </dgm:pt>
    <dgm:pt modelId="{71524BB6-B5DA-4E54-A017-3EE71E59E768}" type="pres">
      <dgm:prSet presAssocID="{687193EE-D6CA-4946-B73B-355532D02B1D}" presName="parentText" presStyleLbl="alignNode1" presStyleIdx="1" presStyleCnt="7">
        <dgm:presLayoutVars>
          <dgm:chMax val="1"/>
          <dgm:bulletEnabled val="1"/>
        </dgm:presLayoutVars>
      </dgm:prSet>
      <dgm:spPr/>
    </dgm:pt>
    <dgm:pt modelId="{4F211A49-EF31-4AA1-A604-C24E432FB541}" type="pres">
      <dgm:prSet presAssocID="{687193EE-D6CA-4946-B73B-355532D02B1D}" presName="descendantText" presStyleLbl="alignAcc1" presStyleIdx="1" presStyleCnt="7">
        <dgm:presLayoutVars>
          <dgm:bulletEnabled val="1"/>
        </dgm:presLayoutVars>
      </dgm:prSet>
      <dgm:spPr/>
    </dgm:pt>
    <dgm:pt modelId="{C51F6E29-8215-487E-9F96-90024D412BA8}" type="pres">
      <dgm:prSet presAssocID="{AD5EE046-EB93-4B79-8ABF-D4376E7B160D}" presName="sp" presStyleCnt="0"/>
      <dgm:spPr/>
    </dgm:pt>
    <dgm:pt modelId="{661EA88D-9F23-4E1D-976E-709F681FCAA6}" type="pres">
      <dgm:prSet presAssocID="{78CAE1D6-40C4-4252-8BC5-3848524A2A56}" presName="composite" presStyleCnt="0"/>
      <dgm:spPr/>
    </dgm:pt>
    <dgm:pt modelId="{F4896B3B-A0E0-4B22-B902-0E212E2E7F27}" type="pres">
      <dgm:prSet presAssocID="{78CAE1D6-40C4-4252-8BC5-3848524A2A56}" presName="parentText" presStyleLbl="alignNode1" presStyleIdx="2" presStyleCnt="7">
        <dgm:presLayoutVars>
          <dgm:chMax val="1"/>
          <dgm:bulletEnabled val="1"/>
        </dgm:presLayoutVars>
      </dgm:prSet>
      <dgm:spPr/>
    </dgm:pt>
    <dgm:pt modelId="{6C025E53-E9BE-45A6-8623-9D094313A9C6}" type="pres">
      <dgm:prSet presAssocID="{78CAE1D6-40C4-4252-8BC5-3848524A2A56}" presName="descendantText" presStyleLbl="alignAcc1" presStyleIdx="2" presStyleCnt="7">
        <dgm:presLayoutVars>
          <dgm:bulletEnabled val="1"/>
        </dgm:presLayoutVars>
      </dgm:prSet>
      <dgm:spPr/>
    </dgm:pt>
    <dgm:pt modelId="{8D8B81C8-497A-4E49-B8C5-C58A70F8DBA2}" type="pres">
      <dgm:prSet presAssocID="{C7EFC87A-54EF-449B-BE8D-8ADECB3B263F}" presName="sp" presStyleCnt="0"/>
      <dgm:spPr/>
    </dgm:pt>
    <dgm:pt modelId="{3E72CEC2-304A-47F3-825C-6E29597C5261}" type="pres">
      <dgm:prSet presAssocID="{5F6EC7A2-265D-4A09-9787-60D6D77F9DFA}" presName="composite" presStyleCnt="0"/>
      <dgm:spPr/>
    </dgm:pt>
    <dgm:pt modelId="{50E993CD-73DA-4BE4-8E5F-A7F2A19EE6AA}" type="pres">
      <dgm:prSet presAssocID="{5F6EC7A2-265D-4A09-9787-60D6D77F9DFA}" presName="parentText" presStyleLbl="alignNode1" presStyleIdx="3" presStyleCnt="7">
        <dgm:presLayoutVars>
          <dgm:chMax val="1"/>
          <dgm:bulletEnabled val="1"/>
        </dgm:presLayoutVars>
      </dgm:prSet>
      <dgm:spPr/>
    </dgm:pt>
    <dgm:pt modelId="{D383BB36-7AA2-4ED4-B1DD-D6D4F43F79A0}" type="pres">
      <dgm:prSet presAssocID="{5F6EC7A2-265D-4A09-9787-60D6D77F9DFA}" presName="descendantText" presStyleLbl="alignAcc1" presStyleIdx="3" presStyleCnt="7">
        <dgm:presLayoutVars>
          <dgm:bulletEnabled val="1"/>
        </dgm:presLayoutVars>
      </dgm:prSet>
      <dgm:spPr/>
    </dgm:pt>
    <dgm:pt modelId="{EDDCE0A2-C080-468C-BF4E-5808B28E22FD}" type="pres">
      <dgm:prSet presAssocID="{0C328BE6-D362-44F1-946D-DF981FD6DD1A}" presName="sp" presStyleCnt="0"/>
      <dgm:spPr/>
    </dgm:pt>
    <dgm:pt modelId="{C1DCE76D-89FB-48CA-BDC6-2DFCA4EF86AA}" type="pres">
      <dgm:prSet presAssocID="{11E958F6-E38B-4B65-9B28-BD3574FF6D86}" presName="composite" presStyleCnt="0"/>
      <dgm:spPr/>
    </dgm:pt>
    <dgm:pt modelId="{D4D2D8B4-F8A5-47F0-B8DF-4BFBBB877DCC}" type="pres">
      <dgm:prSet presAssocID="{11E958F6-E38B-4B65-9B28-BD3574FF6D86}" presName="parentText" presStyleLbl="alignNode1" presStyleIdx="4" presStyleCnt="7">
        <dgm:presLayoutVars>
          <dgm:chMax val="1"/>
          <dgm:bulletEnabled val="1"/>
        </dgm:presLayoutVars>
      </dgm:prSet>
      <dgm:spPr/>
    </dgm:pt>
    <dgm:pt modelId="{77523F27-D963-4F28-962C-60219557C057}" type="pres">
      <dgm:prSet presAssocID="{11E958F6-E38B-4B65-9B28-BD3574FF6D86}" presName="descendantText" presStyleLbl="alignAcc1" presStyleIdx="4" presStyleCnt="7">
        <dgm:presLayoutVars>
          <dgm:bulletEnabled val="1"/>
        </dgm:presLayoutVars>
      </dgm:prSet>
      <dgm:spPr/>
    </dgm:pt>
    <dgm:pt modelId="{D1BAC0FA-4C05-4537-97A5-537D954EBF8F}" type="pres">
      <dgm:prSet presAssocID="{B55FD334-B374-4769-ACFB-441118884165}" presName="sp" presStyleCnt="0"/>
      <dgm:spPr/>
    </dgm:pt>
    <dgm:pt modelId="{0E7A52BD-06B6-464D-BEF3-0CC2D08934AE}" type="pres">
      <dgm:prSet presAssocID="{3C3D57BA-01E7-4515-A478-1F46DBF2C35C}" presName="composite" presStyleCnt="0"/>
      <dgm:spPr/>
    </dgm:pt>
    <dgm:pt modelId="{4EC129CE-DCD6-4C6C-A62C-6668EAB74BB5}" type="pres">
      <dgm:prSet presAssocID="{3C3D57BA-01E7-4515-A478-1F46DBF2C35C}" presName="parentText" presStyleLbl="alignNode1" presStyleIdx="5" presStyleCnt="7">
        <dgm:presLayoutVars>
          <dgm:chMax val="1"/>
          <dgm:bulletEnabled val="1"/>
        </dgm:presLayoutVars>
      </dgm:prSet>
      <dgm:spPr/>
    </dgm:pt>
    <dgm:pt modelId="{7992CC01-F897-43C3-9B63-A786DE66755E}" type="pres">
      <dgm:prSet presAssocID="{3C3D57BA-01E7-4515-A478-1F46DBF2C35C}" presName="descendantText" presStyleLbl="alignAcc1" presStyleIdx="5" presStyleCnt="7" custLinFactNeighborX="-282" custLinFactNeighborY="8165">
        <dgm:presLayoutVars>
          <dgm:bulletEnabled val="1"/>
        </dgm:presLayoutVars>
      </dgm:prSet>
      <dgm:spPr/>
    </dgm:pt>
    <dgm:pt modelId="{4E58E523-1FD5-4758-9DBE-CD4ED7DDBC4B}" type="pres">
      <dgm:prSet presAssocID="{15016325-6097-47BA-8C01-46077D342751}" presName="sp" presStyleCnt="0"/>
      <dgm:spPr/>
    </dgm:pt>
    <dgm:pt modelId="{B6075900-99C7-4DBD-9835-3E44DC89AC0C}" type="pres">
      <dgm:prSet presAssocID="{77F3B27D-A632-46C4-85FF-85FE90527E8C}" presName="composite" presStyleCnt="0"/>
      <dgm:spPr/>
    </dgm:pt>
    <dgm:pt modelId="{A50BE4C8-13D0-41A0-818B-B5272E45F1CC}" type="pres">
      <dgm:prSet presAssocID="{77F3B27D-A632-46C4-85FF-85FE90527E8C}" presName="parentText" presStyleLbl="alignNode1" presStyleIdx="6" presStyleCnt="7">
        <dgm:presLayoutVars>
          <dgm:chMax val="1"/>
          <dgm:bulletEnabled val="1"/>
        </dgm:presLayoutVars>
      </dgm:prSet>
      <dgm:spPr/>
    </dgm:pt>
    <dgm:pt modelId="{F2A3CD5E-1800-4FE0-8DC7-7970C09825D2}" type="pres">
      <dgm:prSet presAssocID="{77F3B27D-A632-46C4-85FF-85FE90527E8C}" presName="descendantText" presStyleLbl="alignAcc1" presStyleIdx="6" presStyleCnt="7">
        <dgm:presLayoutVars>
          <dgm:bulletEnabled val="1"/>
        </dgm:presLayoutVars>
      </dgm:prSet>
      <dgm:spPr/>
    </dgm:pt>
  </dgm:ptLst>
  <dgm:cxnLst>
    <dgm:cxn modelId="{EF9C6B0F-9AFD-478A-A3FC-B509B05E383D}" type="presOf" srcId="{5F6EC7A2-265D-4A09-9787-60D6D77F9DFA}" destId="{50E993CD-73DA-4BE4-8E5F-A7F2A19EE6AA}" srcOrd="0" destOrd="0" presId="urn:microsoft.com/office/officeart/2005/8/layout/chevron2"/>
    <dgm:cxn modelId="{E1822F1D-6D16-4639-8A02-CFDC7E9AB88B}" type="presOf" srcId="{93A72BCF-F042-4A5C-970E-2EC607EF3329}" destId="{77523F27-D963-4F28-962C-60219557C057}" srcOrd="0" destOrd="0" presId="urn:microsoft.com/office/officeart/2005/8/layout/chevron2"/>
    <dgm:cxn modelId="{4CE5563F-A0D2-4171-B67E-30C8EC52508F}" type="presOf" srcId="{EB78E25E-2AC2-4837-9428-B5CC5C8BB643}" destId="{7992CC01-F897-43C3-9B63-A786DE66755E}" srcOrd="0" destOrd="0" presId="urn:microsoft.com/office/officeart/2005/8/layout/chevron2"/>
    <dgm:cxn modelId="{0B4AC75C-F351-4CCF-80C9-51578B822528}" srcId="{6DD93D7E-BC87-4C72-8FA9-736D87E893DD}" destId="{78CAE1D6-40C4-4252-8BC5-3848524A2A56}" srcOrd="2" destOrd="0" parTransId="{1823558D-6B40-4343-A993-8E6A64A3F124}" sibTransId="{C7EFC87A-54EF-449B-BE8D-8ADECB3B263F}"/>
    <dgm:cxn modelId="{ECC1CD5D-BED4-4394-A0FA-7996D27FF17B}" srcId="{6DD93D7E-BC87-4C72-8FA9-736D87E893DD}" destId="{5F6EC7A2-265D-4A09-9787-60D6D77F9DFA}" srcOrd="3" destOrd="0" parTransId="{6E52B674-8A80-4F36-8562-0B189D813216}" sibTransId="{0C328BE6-D362-44F1-946D-DF981FD6DD1A}"/>
    <dgm:cxn modelId="{9B4B2046-341C-4149-943B-DC408B79CA6E}" srcId="{78CAE1D6-40C4-4252-8BC5-3848524A2A56}" destId="{029A6952-2D83-4B72-88A1-60294950B0D2}" srcOrd="0" destOrd="0" parTransId="{BED127B6-0FD7-4E88-8707-5DAD069DB7A8}" sibTransId="{FC377130-8D77-4DB9-BE70-25A4B8CD3249}"/>
    <dgm:cxn modelId="{E3FA7B46-8718-48F4-B0E0-7070AD03A3C0}" srcId="{6DD93D7E-BC87-4C72-8FA9-736D87E893DD}" destId="{77F3B27D-A632-46C4-85FF-85FE90527E8C}" srcOrd="6" destOrd="0" parTransId="{0A79FF74-88AC-4570-B1F5-3C28DD0DE665}" sibTransId="{92E0F669-2527-4FE5-8FF5-532621FDC41C}"/>
    <dgm:cxn modelId="{EEAE704F-C658-4494-9EC2-FE37754F9B6D}" srcId="{6DD93D7E-BC87-4C72-8FA9-736D87E893DD}" destId="{11E958F6-E38B-4B65-9B28-BD3574FF6D86}" srcOrd="4" destOrd="0" parTransId="{4062F6EF-386D-49B1-A2DB-2202F2D26942}" sibTransId="{B55FD334-B374-4769-ACFB-441118884165}"/>
    <dgm:cxn modelId="{2EE4A371-55AC-4523-A96B-EC47197C7809}" srcId="{E7F42FA9-AA20-4A87-938A-6AAEEC268A1E}" destId="{BD561833-99F1-4BB1-AA8B-D0C94066FA0B}" srcOrd="0" destOrd="0" parTransId="{FA1693E9-680A-4CEC-B90A-5992079A884C}" sibTransId="{FE3746F2-3017-4320-876E-5A134540D8F7}"/>
    <dgm:cxn modelId="{43FEDB57-4FB4-4185-8FA3-B519B09C703C}" type="presOf" srcId="{2DA3C5FD-E4D7-49E4-9BF0-7D97C16B0270}" destId="{4F211A49-EF31-4AA1-A604-C24E432FB541}" srcOrd="0" destOrd="0" presId="urn:microsoft.com/office/officeart/2005/8/layout/chevron2"/>
    <dgm:cxn modelId="{2830EE77-4561-442F-BC62-09491FFA7A8B}" type="presOf" srcId="{E7F42FA9-AA20-4A87-938A-6AAEEC268A1E}" destId="{5E7DDB09-05BC-460F-8F40-32ABD21C1BCE}" srcOrd="0" destOrd="0" presId="urn:microsoft.com/office/officeart/2005/8/layout/chevron2"/>
    <dgm:cxn modelId="{DDE33059-938B-4D1D-AA62-1B0E30C48276}" type="presOf" srcId="{F85865B3-96EA-4FB2-B441-7C92D1C02FFD}" destId="{F2A3CD5E-1800-4FE0-8DC7-7970C09825D2}" srcOrd="0" destOrd="0" presId="urn:microsoft.com/office/officeart/2005/8/layout/chevron2"/>
    <dgm:cxn modelId="{F35E4E81-5F6C-4843-A2BF-AEC9BE5B9C75}" type="presOf" srcId="{687193EE-D6CA-4946-B73B-355532D02B1D}" destId="{71524BB6-B5DA-4E54-A017-3EE71E59E768}" srcOrd="0" destOrd="0" presId="urn:microsoft.com/office/officeart/2005/8/layout/chevron2"/>
    <dgm:cxn modelId="{EA6B7987-47C5-422B-8809-0A4A1347ACA6}" type="presOf" srcId="{3C3D57BA-01E7-4515-A478-1F46DBF2C35C}" destId="{4EC129CE-DCD6-4C6C-A62C-6668EAB74BB5}" srcOrd="0" destOrd="0" presId="urn:microsoft.com/office/officeart/2005/8/layout/chevron2"/>
    <dgm:cxn modelId="{094F5F8A-594A-4237-B7BC-D0F835F55F1B}" srcId="{77F3B27D-A632-46C4-85FF-85FE90527E8C}" destId="{F85865B3-96EA-4FB2-B441-7C92D1C02FFD}" srcOrd="0" destOrd="0" parTransId="{9E28072B-F160-48C0-AD04-036AF5115AE7}" sibTransId="{F5041650-B4F7-4006-AB4C-7E53971BAD58}"/>
    <dgm:cxn modelId="{4FAD6E8D-0120-4549-96DA-C87D16F03C73}" type="presOf" srcId="{029A6952-2D83-4B72-88A1-60294950B0D2}" destId="{6C025E53-E9BE-45A6-8623-9D094313A9C6}" srcOrd="0" destOrd="0" presId="urn:microsoft.com/office/officeart/2005/8/layout/chevron2"/>
    <dgm:cxn modelId="{C72833A6-2F14-4E1D-9EA0-15EAF6FD8661}" srcId="{3C3D57BA-01E7-4515-A478-1F46DBF2C35C}" destId="{EB78E25E-2AC2-4837-9428-B5CC5C8BB643}" srcOrd="0" destOrd="0" parTransId="{A5F2CC5D-FBFC-4FD3-B294-915402CE32B5}" sibTransId="{80006F30-5763-47C2-9D0B-4E9B82A96F37}"/>
    <dgm:cxn modelId="{DE3D19AA-4A70-4BDD-AF75-DD03CA08E78A}" type="presOf" srcId="{78CAE1D6-40C4-4252-8BC5-3848524A2A56}" destId="{F4896B3B-A0E0-4B22-B902-0E212E2E7F27}" srcOrd="0" destOrd="0" presId="urn:microsoft.com/office/officeart/2005/8/layout/chevron2"/>
    <dgm:cxn modelId="{60442EB1-1B01-4D8D-9BB8-573C5C47E238}" srcId="{11E958F6-E38B-4B65-9B28-BD3574FF6D86}" destId="{93A72BCF-F042-4A5C-970E-2EC607EF3329}" srcOrd="0" destOrd="0" parTransId="{8C3B9256-B4AD-4D76-A125-68F43B0170E3}" sibTransId="{DFA15D29-A835-4D23-A1C1-829BF4173115}"/>
    <dgm:cxn modelId="{B3D348BD-FF74-49C7-ABF4-D3F1B8FB5421}" srcId="{6DD93D7E-BC87-4C72-8FA9-736D87E893DD}" destId="{687193EE-D6CA-4946-B73B-355532D02B1D}" srcOrd="1" destOrd="0" parTransId="{60E5093F-D028-4088-8BAB-85905C86D818}" sibTransId="{AD5EE046-EB93-4B79-8ABF-D4376E7B160D}"/>
    <dgm:cxn modelId="{DA2664C0-0293-48DB-B63A-FE7B4695F3E6}" type="presOf" srcId="{CD128B84-4990-446E-8F21-C34DF36629AE}" destId="{D383BB36-7AA2-4ED4-B1DD-D6D4F43F79A0}" srcOrd="0" destOrd="0" presId="urn:microsoft.com/office/officeart/2005/8/layout/chevron2"/>
    <dgm:cxn modelId="{7E6E41CC-B415-4381-9033-81D418BE0405}" type="presOf" srcId="{77F3B27D-A632-46C4-85FF-85FE90527E8C}" destId="{A50BE4C8-13D0-41A0-818B-B5272E45F1CC}" srcOrd="0" destOrd="0" presId="urn:microsoft.com/office/officeart/2005/8/layout/chevron2"/>
    <dgm:cxn modelId="{252C49DE-0DBD-44F9-93B8-B36A209A570C}" srcId="{687193EE-D6CA-4946-B73B-355532D02B1D}" destId="{2DA3C5FD-E4D7-49E4-9BF0-7D97C16B0270}" srcOrd="0" destOrd="0" parTransId="{B7E03E9F-63E0-4A17-B9E2-4FC885E7FEE8}" sibTransId="{45662ABA-8350-46B1-A8BF-B4E4B986655D}"/>
    <dgm:cxn modelId="{007394E1-E069-4506-8F2E-4F950A7EEFAA}" srcId="{6DD93D7E-BC87-4C72-8FA9-736D87E893DD}" destId="{3C3D57BA-01E7-4515-A478-1F46DBF2C35C}" srcOrd="5" destOrd="0" parTransId="{09A8316B-A6AA-47E9-BEEB-50F658902C54}" sibTransId="{15016325-6097-47BA-8C01-46077D342751}"/>
    <dgm:cxn modelId="{2FAAA6E7-18D0-4323-A5A0-A26B1B196351}" type="presOf" srcId="{BD561833-99F1-4BB1-AA8B-D0C94066FA0B}" destId="{996F3668-7252-4F41-9488-81F7FFB1BA70}" srcOrd="0" destOrd="0" presId="urn:microsoft.com/office/officeart/2005/8/layout/chevron2"/>
    <dgm:cxn modelId="{8CCA0FE8-C016-40CB-BA89-EA884A82A8F1}" type="presOf" srcId="{6DD93D7E-BC87-4C72-8FA9-736D87E893DD}" destId="{FB56CA79-464A-4062-8AEA-27377B91F753}" srcOrd="0" destOrd="0" presId="urn:microsoft.com/office/officeart/2005/8/layout/chevron2"/>
    <dgm:cxn modelId="{F5E162F0-22C4-4B82-814B-CD0629E2B052}" srcId="{6DD93D7E-BC87-4C72-8FA9-736D87E893DD}" destId="{E7F42FA9-AA20-4A87-938A-6AAEEC268A1E}" srcOrd="0" destOrd="0" parTransId="{E20754CB-7866-4995-8DAC-4C6F36665139}" sibTransId="{8D879EF3-8CC1-420C-8CF7-F090495DCE39}"/>
    <dgm:cxn modelId="{23FDF1F9-0A00-4FE2-A007-62AA1356ED47}" srcId="{5F6EC7A2-265D-4A09-9787-60D6D77F9DFA}" destId="{CD128B84-4990-446E-8F21-C34DF36629AE}" srcOrd="0" destOrd="0" parTransId="{5A6F569C-5EBE-470E-A839-F5201CF01805}" sibTransId="{7F3DCD40-8B0A-4A63-BA0D-30716737B037}"/>
    <dgm:cxn modelId="{9CAD61FA-51AB-4C5E-A86A-201CE694DCE2}" type="presOf" srcId="{11E958F6-E38B-4B65-9B28-BD3574FF6D86}" destId="{D4D2D8B4-F8A5-47F0-B8DF-4BFBBB877DCC}" srcOrd="0" destOrd="0" presId="urn:microsoft.com/office/officeart/2005/8/layout/chevron2"/>
    <dgm:cxn modelId="{A09D2393-9935-479B-8EA7-A5E6C0F53AF5}" type="presParOf" srcId="{FB56CA79-464A-4062-8AEA-27377B91F753}" destId="{C658AA82-2511-4B6B-9741-274A29A52AD8}" srcOrd="0" destOrd="0" presId="urn:microsoft.com/office/officeart/2005/8/layout/chevron2"/>
    <dgm:cxn modelId="{4221D335-3532-4E0A-A939-D41C98AFA102}" type="presParOf" srcId="{C658AA82-2511-4B6B-9741-274A29A52AD8}" destId="{5E7DDB09-05BC-460F-8F40-32ABD21C1BCE}" srcOrd="0" destOrd="0" presId="urn:microsoft.com/office/officeart/2005/8/layout/chevron2"/>
    <dgm:cxn modelId="{A2701E31-E632-455F-8C8F-1570F0896E89}" type="presParOf" srcId="{C658AA82-2511-4B6B-9741-274A29A52AD8}" destId="{996F3668-7252-4F41-9488-81F7FFB1BA70}" srcOrd="1" destOrd="0" presId="urn:microsoft.com/office/officeart/2005/8/layout/chevron2"/>
    <dgm:cxn modelId="{71610C15-4F7B-4512-BF7C-1D6AF3161580}" type="presParOf" srcId="{FB56CA79-464A-4062-8AEA-27377B91F753}" destId="{3A2D562C-99AC-4790-A3BD-ED1EAF5FF74D}" srcOrd="1" destOrd="0" presId="urn:microsoft.com/office/officeart/2005/8/layout/chevron2"/>
    <dgm:cxn modelId="{F25B109D-35F0-4787-9661-AFD859490296}" type="presParOf" srcId="{FB56CA79-464A-4062-8AEA-27377B91F753}" destId="{8ABD0476-725A-4C11-8E66-4FB9A74A9CD0}" srcOrd="2" destOrd="0" presId="urn:microsoft.com/office/officeart/2005/8/layout/chevron2"/>
    <dgm:cxn modelId="{82BA21F8-5F48-44E5-ABEF-4061344547A6}" type="presParOf" srcId="{8ABD0476-725A-4C11-8E66-4FB9A74A9CD0}" destId="{71524BB6-B5DA-4E54-A017-3EE71E59E768}" srcOrd="0" destOrd="0" presId="urn:microsoft.com/office/officeart/2005/8/layout/chevron2"/>
    <dgm:cxn modelId="{9608FCE1-0E44-46DB-869B-D3C1F5CC3251}" type="presParOf" srcId="{8ABD0476-725A-4C11-8E66-4FB9A74A9CD0}" destId="{4F211A49-EF31-4AA1-A604-C24E432FB541}" srcOrd="1" destOrd="0" presId="urn:microsoft.com/office/officeart/2005/8/layout/chevron2"/>
    <dgm:cxn modelId="{5CDCFF90-5278-4A4E-A558-15A1CBA60E5A}" type="presParOf" srcId="{FB56CA79-464A-4062-8AEA-27377B91F753}" destId="{C51F6E29-8215-487E-9F96-90024D412BA8}" srcOrd="3" destOrd="0" presId="urn:microsoft.com/office/officeart/2005/8/layout/chevron2"/>
    <dgm:cxn modelId="{A23D3B5E-C4BF-4DEC-9781-46C5EFF92934}" type="presParOf" srcId="{FB56CA79-464A-4062-8AEA-27377B91F753}" destId="{661EA88D-9F23-4E1D-976E-709F681FCAA6}" srcOrd="4" destOrd="0" presId="urn:microsoft.com/office/officeart/2005/8/layout/chevron2"/>
    <dgm:cxn modelId="{30134634-444C-4480-BE28-4C3B4561E800}" type="presParOf" srcId="{661EA88D-9F23-4E1D-976E-709F681FCAA6}" destId="{F4896B3B-A0E0-4B22-B902-0E212E2E7F27}" srcOrd="0" destOrd="0" presId="urn:microsoft.com/office/officeart/2005/8/layout/chevron2"/>
    <dgm:cxn modelId="{D135CE2C-1360-4FB5-9540-2D3230E404B2}" type="presParOf" srcId="{661EA88D-9F23-4E1D-976E-709F681FCAA6}" destId="{6C025E53-E9BE-45A6-8623-9D094313A9C6}" srcOrd="1" destOrd="0" presId="urn:microsoft.com/office/officeart/2005/8/layout/chevron2"/>
    <dgm:cxn modelId="{A21FCA4E-5755-40C2-992F-03A7AD97F0A9}" type="presParOf" srcId="{FB56CA79-464A-4062-8AEA-27377B91F753}" destId="{8D8B81C8-497A-4E49-B8C5-C58A70F8DBA2}" srcOrd="5" destOrd="0" presId="urn:microsoft.com/office/officeart/2005/8/layout/chevron2"/>
    <dgm:cxn modelId="{0438BEE6-73E6-4F72-8259-E3A308F9AA26}" type="presParOf" srcId="{FB56CA79-464A-4062-8AEA-27377B91F753}" destId="{3E72CEC2-304A-47F3-825C-6E29597C5261}" srcOrd="6" destOrd="0" presId="urn:microsoft.com/office/officeart/2005/8/layout/chevron2"/>
    <dgm:cxn modelId="{C0B08212-0A77-4DBC-8ABB-ACB8E27E7491}" type="presParOf" srcId="{3E72CEC2-304A-47F3-825C-6E29597C5261}" destId="{50E993CD-73DA-4BE4-8E5F-A7F2A19EE6AA}" srcOrd="0" destOrd="0" presId="urn:microsoft.com/office/officeart/2005/8/layout/chevron2"/>
    <dgm:cxn modelId="{D65D23CB-9908-4192-9F45-CA66675F1739}" type="presParOf" srcId="{3E72CEC2-304A-47F3-825C-6E29597C5261}" destId="{D383BB36-7AA2-4ED4-B1DD-D6D4F43F79A0}" srcOrd="1" destOrd="0" presId="urn:microsoft.com/office/officeart/2005/8/layout/chevron2"/>
    <dgm:cxn modelId="{0DF50B8B-6574-4E58-9048-F5773B697111}" type="presParOf" srcId="{FB56CA79-464A-4062-8AEA-27377B91F753}" destId="{EDDCE0A2-C080-468C-BF4E-5808B28E22FD}" srcOrd="7" destOrd="0" presId="urn:microsoft.com/office/officeart/2005/8/layout/chevron2"/>
    <dgm:cxn modelId="{0D21AB78-6B4C-49CB-A5D9-83363A8048FE}" type="presParOf" srcId="{FB56CA79-464A-4062-8AEA-27377B91F753}" destId="{C1DCE76D-89FB-48CA-BDC6-2DFCA4EF86AA}" srcOrd="8" destOrd="0" presId="urn:microsoft.com/office/officeart/2005/8/layout/chevron2"/>
    <dgm:cxn modelId="{8BB6FD0D-E50C-4E0E-9EDF-DEDC67BFA30D}" type="presParOf" srcId="{C1DCE76D-89FB-48CA-BDC6-2DFCA4EF86AA}" destId="{D4D2D8B4-F8A5-47F0-B8DF-4BFBBB877DCC}" srcOrd="0" destOrd="0" presId="urn:microsoft.com/office/officeart/2005/8/layout/chevron2"/>
    <dgm:cxn modelId="{09E904EC-463A-4AA1-99C7-C75D85EE7EB0}" type="presParOf" srcId="{C1DCE76D-89FB-48CA-BDC6-2DFCA4EF86AA}" destId="{77523F27-D963-4F28-962C-60219557C057}" srcOrd="1" destOrd="0" presId="urn:microsoft.com/office/officeart/2005/8/layout/chevron2"/>
    <dgm:cxn modelId="{329B4884-B70B-4464-91F4-E578522C914E}" type="presParOf" srcId="{FB56CA79-464A-4062-8AEA-27377B91F753}" destId="{D1BAC0FA-4C05-4537-97A5-537D954EBF8F}" srcOrd="9" destOrd="0" presId="urn:microsoft.com/office/officeart/2005/8/layout/chevron2"/>
    <dgm:cxn modelId="{5B1FA1E2-EDBD-4F6C-87E3-C0FB2BCFB7B6}" type="presParOf" srcId="{FB56CA79-464A-4062-8AEA-27377B91F753}" destId="{0E7A52BD-06B6-464D-BEF3-0CC2D08934AE}" srcOrd="10" destOrd="0" presId="urn:microsoft.com/office/officeart/2005/8/layout/chevron2"/>
    <dgm:cxn modelId="{34061278-D4EF-47AF-A2A2-6343046D5799}" type="presParOf" srcId="{0E7A52BD-06B6-464D-BEF3-0CC2D08934AE}" destId="{4EC129CE-DCD6-4C6C-A62C-6668EAB74BB5}" srcOrd="0" destOrd="0" presId="urn:microsoft.com/office/officeart/2005/8/layout/chevron2"/>
    <dgm:cxn modelId="{7B0487A1-BA80-4D36-A0B0-C69542D03F2A}" type="presParOf" srcId="{0E7A52BD-06B6-464D-BEF3-0CC2D08934AE}" destId="{7992CC01-F897-43C3-9B63-A786DE66755E}" srcOrd="1" destOrd="0" presId="urn:microsoft.com/office/officeart/2005/8/layout/chevron2"/>
    <dgm:cxn modelId="{AB55FBE6-E702-497C-AB72-89388B8ED984}" type="presParOf" srcId="{FB56CA79-464A-4062-8AEA-27377B91F753}" destId="{4E58E523-1FD5-4758-9DBE-CD4ED7DDBC4B}" srcOrd="11" destOrd="0" presId="urn:microsoft.com/office/officeart/2005/8/layout/chevron2"/>
    <dgm:cxn modelId="{CBD37D6D-6838-4D13-8796-BEB8D253F82F}" type="presParOf" srcId="{FB56CA79-464A-4062-8AEA-27377B91F753}" destId="{B6075900-99C7-4DBD-9835-3E44DC89AC0C}" srcOrd="12" destOrd="0" presId="urn:microsoft.com/office/officeart/2005/8/layout/chevron2"/>
    <dgm:cxn modelId="{4F638C50-8106-48F8-81EE-5F52CFF8A0ED}" type="presParOf" srcId="{B6075900-99C7-4DBD-9835-3E44DC89AC0C}" destId="{A50BE4C8-13D0-41A0-818B-B5272E45F1CC}" srcOrd="0" destOrd="0" presId="urn:microsoft.com/office/officeart/2005/8/layout/chevron2"/>
    <dgm:cxn modelId="{45D666C0-593C-458B-AB9D-9BC76AC983F5}" type="presParOf" srcId="{B6075900-99C7-4DBD-9835-3E44DC89AC0C}" destId="{F2A3CD5E-1800-4FE0-8DC7-7970C09825D2}"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აღმზრდელის პროფესიული პროგრამა</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91582" custScaleY="79750" custLinFactNeighborX="22080" custLinFactNeighborY="2524">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აღმზრდელის პროფესიული პროგრამა</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91582" custScaleY="79750" custLinFactNeighborX="22080" custLinFactNeighborY="2524">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აღმზრდელის პროფესიული პროგრამა</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91582" custScaleY="79750" custLinFactNeighborX="22080" custLinFactNeighborY="2524">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ფარმაცია (სააფთიაქო)-სა და საექთნო განათლების პროფესიული პროგრამა</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109192" custScaleY="360204" custLinFactNeighborX="2624" custLinFactNeighborY="18232">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ფარმაცია (სააფთიაქო)-სა და საექთნო განათლების პროფესიული პროგრამა</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109192" custScaleY="360204" custLinFactNeighborX="2624" custLinFactNeighborY="18232">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საფინანსო სერვისებისა და ინფორმაციის ტექნოლოგიის პროფესიული პროგრამა</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109192" custScaleY="326223" custLinFactNeighborX="2771" custLinFactNeighborY="30483">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საფინანსო სერვისებისა და ინფორმაციის ტექნოლოგიის პროფესიული პროგრამა</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109192" custScaleY="326223" custLinFactNeighborX="2771" custLinFactNeighborY="30483">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საფინანსო სერვისებისა და ინფორმაციის ტექნოლოგიის პროფესიული პროგრამა</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109192" custScaleY="326223" custLinFactNeighborX="2771" custLinFactNeighborY="30483">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დასკვნა და მიგნებები</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75693" custScaleY="104968" custLinFactNeighborX="2771" custLinFactNeighborY="30483">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დასკვნა და მიგნებები</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75693" custScaleY="104968" custLinFactNeighborX="2771" custLinFactNeighborY="30483">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dgm:spPr/>
      <dgm:t>
        <a:bodyPr/>
        <a:lstStyle/>
        <a:p>
          <a:endParaRPr lang="en-US"/>
        </a:p>
      </dgm:t>
    </dgm:pt>
    <dgm:pt modelId="{C431EADE-749E-418C-959E-C0FB9879941C}">
      <dgm:prSet/>
      <dgm:spPr/>
      <dgm:t>
        <a:bodyPr/>
        <a:lstStyle/>
        <a:p>
          <a:r>
            <a:rPr lang="ka-GE" b="1" dirty="0"/>
            <a:t>საკვლევი თემის აქტუალობა</a:t>
          </a:r>
          <a:endParaRPr lang="en-US"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dgm:spPr/>
      <dgm:t>
        <a:bodyPr/>
        <a:lstStyle/>
        <a:p>
          <a:r>
            <a:rPr lang="ka-GE" b="1" dirty="0"/>
            <a:t>კვლევის მიზნები, სამიზნე ჯგუფი, კვლევის მეთოდი და ინსტრუმენტი</a:t>
          </a:r>
          <a:endParaRPr lang="en-US"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Y="102583">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dgm:spPr/>
      <dgm:t>
        <a:bodyPr/>
        <a:lstStyle/>
        <a:p>
          <a:pPr algn="ctr"/>
          <a:r>
            <a:rPr lang="ka-GE" b="1" dirty="0"/>
            <a:t>შერჩევა</a:t>
          </a:r>
          <a:endParaRPr lang="en-US"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85241" custLinFactNeighborX="22080" custLinFactNeighborY="2524">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dgm:spPr/>
      <dgm:t>
        <a:bodyPr/>
        <a:lstStyle/>
        <a:p>
          <a:pPr algn="ctr"/>
          <a:r>
            <a:rPr lang="ka-GE" b="1" dirty="0"/>
            <a:t>კვლევის მონაცემები - ადმინისტრაციული პერსონალი</a:t>
          </a:r>
          <a:endParaRPr lang="en-US"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100000" custScaleY="102583" custLinFactNeighborX="22080" custLinFactNeighborY="2524">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dgm:spPr/>
      <dgm:t>
        <a:bodyPr/>
        <a:lstStyle/>
        <a:p>
          <a:pPr algn="ctr"/>
          <a:r>
            <a:rPr lang="ka-GE" b="1" dirty="0"/>
            <a:t>კვლევის მონაცემები - ადმინისტრაციული პერსონალი</a:t>
          </a:r>
          <a:endParaRPr lang="en-US"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100000" custScaleY="102583" custLinFactNeighborX="22080" custLinFactNeighborY="2524">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ზოგადი მოდულის მასწავლებლები</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91582" custScaleY="79750" custLinFactNeighborX="22080" custLinFactNeighborY="2524">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ზოგადი მოდულის მასწავლებლები</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91582" custScaleY="79750" custLinFactNeighborX="22080" custLinFactNeighborY="2524">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77BE70E-1556-4DCC-BA74-34648AFA7117}" type="doc">
      <dgm:prSet loTypeId="urn:microsoft.com/office/officeart/2005/8/layout/vList2" loCatId="list" qsTypeId="urn:microsoft.com/office/officeart/2005/8/quickstyle/3d4" qsCatId="3D" csTypeId="urn:microsoft.com/office/officeart/2005/8/colors/accent1_2" csCatId="accent1" phldr="1"/>
      <dgm:spPr/>
      <dgm:t>
        <a:bodyPr/>
        <a:lstStyle/>
        <a:p>
          <a:endParaRPr lang="en-US"/>
        </a:p>
      </dgm:t>
    </dgm:pt>
    <dgm:pt modelId="{C431EADE-749E-418C-959E-C0FB9879941C}">
      <dgm:prSet custT="1"/>
      <dgm:spPr/>
      <dgm:t>
        <a:bodyPr/>
        <a:lstStyle/>
        <a:p>
          <a:pPr algn="ctr"/>
          <a:r>
            <a:rPr lang="ka-GE" sz="3600" b="1" dirty="0"/>
            <a:t>ზოგადი მოდულის მასწავლებლები</a:t>
          </a:r>
          <a:endParaRPr lang="en-US" sz="3600" dirty="0"/>
        </a:p>
      </dgm:t>
    </dgm:pt>
    <dgm:pt modelId="{46269571-7CA8-44AE-92B1-8C00DF356FC2}" type="parTrans" cxnId="{E60ADBE2-2A54-4C49-873C-5054689B2D2C}">
      <dgm:prSet/>
      <dgm:spPr/>
      <dgm:t>
        <a:bodyPr/>
        <a:lstStyle/>
        <a:p>
          <a:endParaRPr lang="en-US"/>
        </a:p>
      </dgm:t>
    </dgm:pt>
    <dgm:pt modelId="{B4939DF1-09EB-4AF7-90ED-209277446A44}" type="sibTrans" cxnId="{E60ADBE2-2A54-4C49-873C-5054689B2D2C}">
      <dgm:prSet/>
      <dgm:spPr/>
      <dgm:t>
        <a:bodyPr/>
        <a:lstStyle/>
        <a:p>
          <a:endParaRPr lang="en-US"/>
        </a:p>
      </dgm:t>
    </dgm:pt>
    <dgm:pt modelId="{03DEE95B-AD0F-4316-95C8-99C5376D4E17}" type="pres">
      <dgm:prSet presAssocID="{977BE70E-1556-4DCC-BA74-34648AFA7117}" presName="linear" presStyleCnt="0">
        <dgm:presLayoutVars>
          <dgm:animLvl val="lvl"/>
          <dgm:resizeHandles val="exact"/>
        </dgm:presLayoutVars>
      </dgm:prSet>
      <dgm:spPr/>
    </dgm:pt>
    <dgm:pt modelId="{1185753B-93B0-4FED-A959-758EC8518575}" type="pres">
      <dgm:prSet presAssocID="{C431EADE-749E-418C-959E-C0FB9879941C}" presName="parentText" presStyleLbl="node1" presStyleIdx="0" presStyleCnt="1" custScaleX="91582" custScaleY="79750" custLinFactNeighborX="22080" custLinFactNeighborY="2524">
        <dgm:presLayoutVars>
          <dgm:chMax val="0"/>
          <dgm:bulletEnabled val="1"/>
        </dgm:presLayoutVars>
      </dgm:prSet>
      <dgm:spPr/>
    </dgm:pt>
  </dgm:ptLst>
  <dgm:cxnLst>
    <dgm:cxn modelId="{E26ED744-E295-4073-8424-54C67C67BC44}" type="presOf" srcId="{C431EADE-749E-418C-959E-C0FB9879941C}" destId="{1185753B-93B0-4FED-A959-758EC8518575}" srcOrd="0" destOrd="0" presId="urn:microsoft.com/office/officeart/2005/8/layout/vList2"/>
    <dgm:cxn modelId="{48FE40C5-DB8F-43D7-B2F8-4F52515EC80F}" type="presOf" srcId="{977BE70E-1556-4DCC-BA74-34648AFA7117}" destId="{03DEE95B-AD0F-4316-95C8-99C5376D4E17}" srcOrd="0" destOrd="0" presId="urn:microsoft.com/office/officeart/2005/8/layout/vList2"/>
    <dgm:cxn modelId="{E60ADBE2-2A54-4C49-873C-5054689B2D2C}" srcId="{977BE70E-1556-4DCC-BA74-34648AFA7117}" destId="{C431EADE-749E-418C-959E-C0FB9879941C}" srcOrd="0" destOrd="0" parTransId="{46269571-7CA8-44AE-92B1-8C00DF356FC2}" sibTransId="{B4939DF1-09EB-4AF7-90ED-209277446A44}"/>
    <dgm:cxn modelId="{59598A76-3B10-4397-B0C9-640EB2B1DF61}" type="presParOf" srcId="{03DEE95B-AD0F-4316-95C8-99C5376D4E17}" destId="{1185753B-93B0-4FED-A959-758EC8518575}"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7DDB09-05BC-460F-8F40-32ABD21C1BCE}">
      <dsp:nvSpPr>
        <dsp:cNvPr id="0" name=""/>
        <dsp:cNvSpPr/>
      </dsp:nvSpPr>
      <dsp:spPr>
        <a:xfrm rot="5400000">
          <a:off x="-119278" y="123355"/>
          <a:ext cx="795189" cy="556632"/>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1</a:t>
          </a:r>
          <a:endParaRPr lang="en-US" sz="2000" kern="1200" dirty="0"/>
        </a:p>
      </dsp:txBody>
      <dsp:txXfrm rot="-5400000">
        <a:off x="1" y="282392"/>
        <a:ext cx="556632" cy="238557"/>
      </dsp:txXfrm>
    </dsp:sp>
    <dsp:sp modelId="{996F3668-7252-4F41-9488-81F7FFB1BA70}">
      <dsp:nvSpPr>
        <dsp:cNvPr id="0" name=""/>
        <dsp:cNvSpPr/>
      </dsp:nvSpPr>
      <dsp:spPr>
        <a:xfrm rot="5400000">
          <a:off x="5288317" y="-4727607"/>
          <a:ext cx="517145" cy="9980515"/>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kern="1200" dirty="0">
              <a:effectLst/>
              <a:latin typeface="Sylfaen" panose="010A0502050306030303" pitchFamily="18" charset="0"/>
              <a:ea typeface="Times New Roman" panose="02020603050405020304" pitchFamily="18" charset="0"/>
              <a:cs typeface="Sylfaen" panose="010A0502050306030303" pitchFamily="18" charset="0"/>
            </a:rPr>
            <a:t>საკვლევი თემის აქტუალობა </a:t>
          </a:r>
          <a:endParaRPr lang="en-US" sz="2800" kern="1200" dirty="0"/>
        </a:p>
      </dsp:txBody>
      <dsp:txXfrm rot="-5400000">
        <a:off x="556633" y="29322"/>
        <a:ext cx="9955270" cy="466655"/>
      </dsp:txXfrm>
    </dsp:sp>
    <dsp:sp modelId="{71524BB6-B5DA-4E54-A017-3EE71E59E768}">
      <dsp:nvSpPr>
        <dsp:cNvPr id="0" name=""/>
        <dsp:cNvSpPr/>
      </dsp:nvSpPr>
      <dsp:spPr>
        <a:xfrm rot="5400000">
          <a:off x="-119278" y="834535"/>
          <a:ext cx="795189" cy="556632"/>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2</a:t>
          </a:r>
          <a:endParaRPr lang="en-US" sz="2000" kern="1200" dirty="0"/>
        </a:p>
      </dsp:txBody>
      <dsp:txXfrm rot="-5400000">
        <a:off x="1" y="993572"/>
        <a:ext cx="556632" cy="238557"/>
      </dsp:txXfrm>
    </dsp:sp>
    <dsp:sp modelId="{4F211A49-EF31-4AA1-A604-C24E432FB541}">
      <dsp:nvSpPr>
        <dsp:cNvPr id="0" name=""/>
        <dsp:cNvSpPr/>
      </dsp:nvSpPr>
      <dsp:spPr>
        <a:xfrm rot="5400000">
          <a:off x="5288453" y="-4016563"/>
          <a:ext cx="516873" cy="9980515"/>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kern="1200" dirty="0">
              <a:effectLst/>
              <a:latin typeface="Sylfaen" panose="010A0502050306030303" pitchFamily="18" charset="0"/>
              <a:ea typeface="Times New Roman" panose="02020603050405020304" pitchFamily="18" charset="0"/>
              <a:cs typeface="Sylfaen" panose="010A0502050306030303" pitchFamily="18" charset="0"/>
            </a:rPr>
            <a:t>კვლევის მიზნები</a:t>
          </a:r>
          <a:endParaRPr lang="en-US" sz="2800" kern="1200" dirty="0"/>
        </a:p>
      </dsp:txBody>
      <dsp:txXfrm rot="-5400000">
        <a:off x="556632" y="740490"/>
        <a:ext cx="9955283" cy="466409"/>
      </dsp:txXfrm>
    </dsp:sp>
    <dsp:sp modelId="{F4896B3B-A0E0-4B22-B902-0E212E2E7F27}">
      <dsp:nvSpPr>
        <dsp:cNvPr id="0" name=""/>
        <dsp:cNvSpPr/>
      </dsp:nvSpPr>
      <dsp:spPr>
        <a:xfrm rot="5400000">
          <a:off x="-119278" y="1545715"/>
          <a:ext cx="795189" cy="556632"/>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3</a:t>
          </a:r>
          <a:endParaRPr lang="en-US" sz="2000" kern="1200" dirty="0"/>
        </a:p>
      </dsp:txBody>
      <dsp:txXfrm rot="-5400000">
        <a:off x="1" y="1704752"/>
        <a:ext cx="556632" cy="238557"/>
      </dsp:txXfrm>
    </dsp:sp>
    <dsp:sp modelId="{6C025E53-E9BE-45A6-8623-9D094313A9C6}">
      <dsp:nvSpPr>
        <dsp:cNvPr id="0" name=""/>
        <dsp:cNvSpPr/>
      </dsp:nvSpPr>
      <dsp:spPr>
        <a:xfrm rot="5400000">
          <a:off x="5288453" y="-3305384"/>
          <a:ext cx="516873" cy="9980515"/>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kern="1200" dirty="0">
              <a:effectLst/>
              <a:latin typeface="Sylfaen" panose="010A0502050306030303" pitchFamily="18" charset="0"/>
              <a:ea typeface="Times New Roman" panose="02020603050405020304" pitchFamily="18" charset="0"/>
              <a:cs typeface="Sylfaen" panose="010A0502050306030303" pitchFamily="18" charset="0"/>
            </a:rPr>
            <a:t>სამიზნე ჯგუფი</a:t>
          </a:r>
          <a:endParaRPr lang="en-US" sz="2800" kern="1200" dirty="0"/>
        </a:p>
      </dsp:txBody>
      <dsp:txXfrm rot="-5400000">
        <a:off x="556632" y="1451669"/>
        <a:ext cx="9955283" cy="466409"/>
      </dsp:txXfrm>
    </dsp:sp>
    <dsp:sp modelId="{50E993CD-73DA-4BE4-8E5F-A7F2A19EE6AA}">
      <dsp:nvSpPr>
        <dsp:cNvPr id="0" name=""/>
        <dsp:cNvSpPr/>
      </dsp:nvSpPr>
      <dsp:spPr>
        <a:xfrm rot="5400000">
          <a:off x="-119278" y="2256895"/>
          <a:ext cx="795189" cy="556632"/>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4</a:t>
          </a:r>
          <a:endParaRPr lang="en-US" sz="2000" kern="1200" dirty="0"/>
        </a:p>
      </dsp:txBody>
      <dsp:txXfrm rot="-5400000">
        <a:off x="1" y="2415932"/>
        <a:ext cx="556632" cy="238557"/>
      </dsp:txXfrm>
    </dsp:sp>
    <dsp:sp modelId="{D383BB36-7AA2-4ED4-B1DD-D6D4F43F79A0}">
      <dsp:nvSpPr>
        <dsp:cNvPr id="0" name=""/>
        <dsp:cNvSpPr/>
      </dsp:nvSpPr>
      <dsp:spPr>
        <a:xfrm rot="5400000">
          <a:off x="5288453" y="-2594204"/>
          <a:ext cx="516873" cy="9980515"/>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kern="1200" dirty="0">
              <a:effectLst/>
              <a:latin typeface="Sylfaen" panose="010A0502050306030303" pitchFamily="18" charset="0"/>
              <a:ea typeface="Times New Roman" panose="02020603050405020304" pitchFamily="18" charset="0"/>
              <a:cs typeface="Sylfaen" panose="010A0502050306030303" pitchFamily="18" charset="0"/>
            </a:rPr>
            <a:t>კვლევის მეთოდი და ინსტრუმენტი</a:t>
          </a:r>
          <a:endParaRPr lang="en-US" sz="2800" kern="1200" dirty="0"/>
        </a:p>
      </dsp:txBody>
      <dsp:txXfrm rot="-5400000">
        <a:off x="556632" y="2162849"/>
        <a:ext cx="9955283" cy="466409"/>
      </dsp:txXfrm>
    </dsp:sp>
    <dsp:sp modelId="{D4D2D8B4-F8A5-47F0-B8DF-4BFBBB877DCC}">
      <dsp:nvSpPr>
        <dsp:cNvPr id="0" name=""/>
        <dsp:cNvSpPr/>
      </dsp:nvSpPr>
      <dsp:spPr>
        <a:xfrm rot="5400000">
          <a:off x="-119278" y="2968074"/>
          <a:ext cx="795189" cy="556632"/>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5</a:t>
          </a:r>
          <a:endParaRPr lang="en-US" sz="2000" kern="1200" dirty="0"/>
        </a:p>
      </dsp:txBody>
      <dsp:txXfrm rot="-5400000">
        <a:off x="1" y="3127111"/>
        <a:ext cx="556632" cy="238557"/>
      </dsp:txXfrm>
    </dsp:sp>
    <dsp:sp modelId="{77523F27-D963-4F28-962C-60219557C057}">
      <dsp:nvSpPr>
        <dsp:cNvPr id="0" name=""/>
        <dsp:cNvSpPr/>
      </dsp:nvSpPr>
      <dsp:spPr>
        <a:xfrm rot="5400000">
          <a:off x="5288453" y="-1883024"/>
          <a:ext cx="516873" cy="9980515"/>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b="0" kern="1200" dirty="0">
              <a:effectLst/>
              <a:latin typeface="Sylfaen" panose="010A0502050306030303" pitchFamily="18" charset="0"/>
              <a:ea typeface="Times New Roman" panose="02020603050405020304" pitchFamily="18" charset="0"/>
              <a:cs typeface="Sylfaen" panose="010A0502050306030303" pitchFamily="18" charset="0"/>
            </a:rPr>
            <a:t>შერჩევა</a:t>
          </a:r>
          <a:endParaRPr lang="en-US" sz="2800" b="0" kern="1200" dirty="0"/>
        </a:p>
      </dsp:txBody>
      <dsp:txXfrm rot="-5400000">
        <a:off x="556632" y="2874029"/>
        <a:ext cx="9955283" cy="466409"/>
      </dsp:txXfrm>
    </dsp:sp>
    <dsp:sp modelId="{4EC129CE-DCD6-4C6C-A62C-6668EAB74BB5}">
      <dsp:nvSpPr>
        <dsp:cNvPr id="0" name=""/>
        <dsp:cNvSpPr/>
      </dsp:nvSpPr>
      <dsp:spPr>
        <a:xfrm rot="5400000">
          <a:off x="-119278" y="3679254"/>
          <a:ext cx="795189" cy="556632"/>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ka-GE" sz="2000" kern="1200" dirty="0"/>
            <a:t>6</a:t>
          </a:r>
          <a:endParaRPr lang="en-US" sz="2000" kern="1200" dirty="0"/>
        </a:p>
      </dsp:txBody>
      <dsp:txXfrm rot="-5400000">
        <a:off x="1" y="3838291"/>
        <a:ext cx="556632" cy="238557"/>
      </dsp:txXfrm>
    </dsp:sp>
    <dsp:sp modelId="{7992CC01-F897-43C3-9B63-A786DE66755E}">
      <dsp:nvSpPr>
        <dsp:cNvPr id="0" name=""/>
        <dsp:cNvSpPr/>
      </dsp:nvSpPr>
      <dsp:spPr>
        <a:xfrm rot="5400000">
          <a:off x="5260308" y="-1129642"/>
          <a:ext cx="516873" cy="9980515"/>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b="0" kern="1200" dirty="0">
              <a:effectLst/>
              <a:latin typeface="Sylfaen" panose="010A0502050306030303" pitchFamily="18" charset="0"/>
              <a:ea typeface="Times New Roman" panose="02020603050405020304" pitchFamily="18" charset="0"/>
              <a:cs typeface="Sylfaen" panose="010A0502050306030303" pitchFamily="18" charset="0"/>
            </a:rPr>
            <a:t>კვლევის მონაცემები</a:t>
          </a:r>
          <a:endParaRPr lang="en-US" sz="2800" b="0" kern="1200" dirty="0"/>
        </a:p>
      </dsp:txBody>
      <dsp:txXfrm rot="-5400000">
        <a:off x="528487" y="3627411"/>
        <a:ext cx="9955283" cy="466409"/>
      </dsp:txXfrm>
    </dsp:sp>
    <dsp:sp modelId="{A50BE4C8-13D0-41A0-818B-B5272E45F1CC}">
      <dsp:nvSpPr>
        <dsp:cNvPr id="0" name=""/>
        <dsp:cNvSpPr/>
      </dsp:nvSpPr>
      <dsp:spPr>
        <a:xfrm rot="5400000">
          <a:off x="-119278" y="4390434"/>
          <a:ext cx="795189" cy="556632"/>
        </a:xfrm>
        <a:prstGeom prst="chevron">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ka-GE" sz="1800" b="0" kern="1200" dirty="0">
              <a:effectLst/>
              <a:latin typeface="Sylfaen" panose="010A0502050306030303" pitchFamily="18" charset="0"/>
              <a:ea typeface="Times New Roman" panose="02020603050405020304" pitchFamily="18" charset="0"/>
              <a:cs typeface="Sylfaen" panose="010A0502050306030303" pitchFamily="18" charset="0"/>
            </a:rPr>
            <a:t>7</a:t>
          </a:r>
          <a:endParaRPr lang="en-US" sz="1800" kern="1200" dirty="0"/>
        </a:p>
      </dsp:txBody>
      <dsp:txXfrm rot="-5400000">
        <a:off x="1" y="4549471"/>
        <a:ext cx="556632" cy="238557"/>
      </dsp:txXfrm>
    </dsp:sp>
    <dsp:sp modelId="{F2A3CD5E-1800-4FE0-8DC7-7970C09825D2}">
      <dsp:nvSpPr>
        <dsp:cNvPr id="0" name=""/>
        <dsp:cNvSpPr/>
      </dsp:nvSpPr>
      <dsp:spPr>
        <a:xfrm rot="5400000">
          <a:off x="5288453" y="-460665"/>
          <a:ext cx="516873" cy="9980515"/>
        </a:xfrm>
        <a:prstGeom prst="round2Same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None/>
          </a:pPr>
          <a:r>
            <a:rPr lang="ka-GE" sz="2800" b="0" kern="1200" dirty="0">
              <a:effectLst/>
              <a:latin typeface="Sylfaen" panose="010A0502050306030303" pitchFamily="18" charset="0"/>
              <a:ea typeface="Times New Roman" panose="02020603050405020304" pitchFamily="18" charset="0"/>
              <a:cs typeface="Sylfaen" panose="010A0502050306030303" pitchFamily="18" charset="0"/>
            </a:rPr>
            <a:t>დასკვნა და მიგნებები</a:t>
          </a:r>
          <a:endParaRPr lang="en-US" sz="2800" kern="1200" dirty="0"/>
        </a:p>
      </dsp:txBody>
      <dsp:txXfrm rot="-5400000">
        <a:off x="556632" y="4296388"/>
        <a:ext cx="9955283" cy="46640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815926" y="41122"/>
          <a:ext cx="8876713" cy="970398"/>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აღმზრდელის პროფესიული პროგრამა</a:t>
          </a:r>
          <a:endParaRPr lang="en-US" sz="3600" kern="1200" dirty="0"/>
        </a:p>
      </dsp:txBody>
      <dsp:txXfrm>
        <a:off x="863297" y="88493"/>
        <a:ext cx="8781971" cy="87565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815926" y="41122"/>
          <a:ext cx="8876713" cy="970398"/>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აღმზრდელის პროფესიული პროგრამა</a:t>
          </a:r>
          <a:endParaRPr lang="en-US" sz="3600" kern="1200" dirty="0"/>
        </a:p>
      </dsp:txBody>
      <dsp:txXfrm>
        <a:off x="863297" y="88493"/>
        <a:ext cx="8781971" cy="875656"/>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815926" y="41122"/>
          <a:ext cx="8876713" cy="970398"/>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აღმზრდელის პროფესიული პროგრამა</a:t>
          </a:r>
          <a:endParaRPr lang="en-US" sz="3600" kern="1200" dirty="0"/>
        </a:p>
      </dsp:txBody>
      <dsp:txXfrm>
        <a:off x="863297" y="88493"/>
        <a:ext cx="8781971" cy="875656"/>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0" y="2791"/>
          <a:ext cx="9978684" cy="1427301"/>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ფარმაცია (სააფთიაქო)-სა და საექთნო განათლების პროფესიული პროგრამა</a:t>
          </a:r>
          <a:endParaRPr lang="en-US" sz="3600" kern="1200" dirty="0"/>
        </a:p>
      </dsp:txBody>
      <dsp:txXfrm>
        <a:off x="69675" y="72466"/>
        <a:ext cx="9839334" cy="128795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0" y="2791"/>
          <a:ext cx="9978684" cy="1427301"/>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ფარმაცია (სააფთიაქო)-სა და საექთნო განათლების პროფესიული პროგრამა</a:t>
          </a:r>
          <a:endParaRPr lang="en-US" sz="3600" kern="1200" dirty="0"/>
        </a:p>
      </dsp:txBody>
      <dsp:txXfrm>
        <a:off x="69675" y="72466"/>
        <a:ext cx="9839334" cy="1287951"/>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0" y="2528"/>
          <a:ext cx="9892268" cy="1292653"/>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საფინანსო სერვისებისა და ინფორმაციის ტექნოლოგიის პროფესიული პროგრამა</a:t>
          </a:r>
          <a:endParaRPr lang="en-US" sz="3600" kern="1200" dirty="0"/>
        </a:p>
      </dsp:txBody>
      <dsp:txXfrm>
        <a:off x="63102" y="65630"/>
        <a:ext cx="9766064" cy="1166449"/>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0" y="2528"/>
          <a:ext cx="9892268" cy="1292653"/>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საფინანსო სერვისებისა და ინფორმაციის ტექნოლოგიის პროფესიული პროგრამა</a:t>
          </a:r>
          <a:endParaRPr lang="en-US" sz="3600" kern="1200" dirty="0"/>
        </a:p>
      </dsp:txBody>
      <dsp:txXfrm>
        <a:off x="63102" y="65630"/>
        <a:ext cx="9766064" cy="1166449"/>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0" y="2528"/>
          <a:ext cx="9892268" cy="1292653"/>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საფინანსო სერვისებისა და ინფორმაციის ტექნოლოგიის პროფესიული პროგრამა</a:t>
          </a:r>
          <a:endParaRPr lang="en-US" sz="3600" kern="1200" dirty="0"/>
        </a:p>
      </dsp:txBody>
      <dsp:txXfrm>
        <a:off x="63102" y="65630"/>
        <a:ext cx="9766064" cy="1166449"/>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1476371" y="486"/>
          <a:ext cx="7487754" cy="106381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დასკვნა და მიგნებები</a:t>
          </a:r>
          <a:endParaRPr lang="en-US" sz="3600" kern="1200" dirty="0"/>
        </a:p>
      </dsp:txBody>
      <dsp:txXfrm>
        <a:off x="1528302" y="52417"/>
        <a:ext cx="7383892" cy="959953"/>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1476371" y="486"/>
          <a:ext cx="7487754" cy="106381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დასკვნა და მიგნებები</a:t>
          </a:r>
          <a:endParaRPr lang="en-US" sz="3600" kern="1200" dirty="0"/>
        </a:p>
      </dsp:txBody>
      <dsp:txXfrm>
        <a:off x="1528302" y="52417"/>
        <a:ext cx="7383892" cy="9599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0" y="7368"/>
          <a:ext cx="6595672" cy="849420"/>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ka-GE" sz="3300" b="1" kern="1200" dirty="0"/>
            <a:t>საკვლევი თემის აქტუალობა</a:t>
          </a:r>
          <a:endParaRPr lang="en-US" sz="3300" kern="1200" dirty="0"/>
        </a:p>
      </dsp:txBody>
      <dsp:txXfrm>
        <a:off x="41465" y="48833"/>
        <a:ext cx="6512742" cy="7664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0" y="13390"/>
          <a:ext cx="9622301" cy="1209822"/>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ka-GE" sz="2800" b="1" kern="1200" dirty="0"/>
            <a:t>კვლევის მიზნები, სამიზნე ჯგუფი, კვლევის მეთოდი და ინსტრუმენტი</a:t>
          </a:r>
          <a:endParaRPr lang="en-US" sz="2800" kern="1200" dirty="0"/>
        </a:p>
      </dsp:txBody>
      <dsp:txXfrm>
        <a:off x="59059" y="72449"/>
        <a:ext cx="9504183" cy="109170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675258" y="14736"/>
          <a:ext cx="3899970" cy="849420"/>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ka-GE" sz="3300" b="1" kern="1200" dirty="0"/>
            <a:t>შერჩევა</a:t>
          </a:r>
          <a:endParaRPr lang="en-US" sz="3300" kern="1200" dirty="0"/>
        </a:p>
      </dsp:txBody>
      <dsp:txXfrm>
        <a:off x="716723" y="56201"/>
        <a:ext cx="3817040" cy="76649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0" y="129177"/>
          <a:ext cx="9692640" cy="79214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ka-GE" sz="3000" b="1" kern="1200" dirty="0"/>
            <a:t>კვლევის მონაცემები - ადმინისტრაციული პერსონალი</a:t>
          </a:r>
          <a:endParaRPr lang="en-US" sz="3000" kern="1200" dirty="0"/>
        </a:p>
      </dsp:txBody>
      <dsp:txXfrm>
        <a:off x="38669" y="167846"/>
        <a:ext cx="9615302" cy="71480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0" y="129177"/>
          <a:ext cx="9692640" cy="792145"/>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ka-GE" sz="3000" b="1" kern="1200" dirty="0"/>
            <a:t>კვლევის მონაცემები - ადმინისტრაციული პერსონალი</a:t>
          </a:r>
          <a:endParaRPr lang="en-US" sz="3000" kern="1200" dirty="0"/>
        </a:p>
      </dsp:txBody>
      <dsp:txXfrm>
        <a:off x="38669" y="167846"/>
        <a:ext cx="9615302" cy="71480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815926" y="41122"/>
          <a:ext cx="8876713" cy="970398"/>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ზოგადი მოდულის მასწავლებლები</a:t>
          </a:r>
          <a:endParaRPr lang="en-US" sz="3600" kern="1200" dirty="0"/>
        </a:p>
      </dsp:txBody>
      <dsp:txXfrm>
        <a:off x="863297" y="88493"/>
        <a:ext cx="8781971" cy="87565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815926" y="41122"/>
          <a:ext cx="8876713" cy="970398"/>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ზოგადი მოდულის მასწავლებლები</a:t>
          </a:r>
          <a:endParaRPr lang="en-US" sz="3600" kern="1200" dirty="0"/>
        </a:p>
      </dsp:txBody>
      <dsp:txXfrm>
        <a:off x="863297" y="88493"/>
        <a:ext cx="8781971" cy="87565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85753B-93B0-4FED-A959-758EC8518575}">
      <dsp:nvSpPr>
        <dsp:cNvPr id="0" name=""/>
        <dsp:cNvSpPr/>
      </dsp:nvSpPr>
      <dsp:spPr>
        <a:xfrm>
          <a:off x="815926" y="41122"/>
          <a:ext cx="8876713" cy="970398"/>
        </a:xfrm>
        <a:prstGeom prst="roundRect">
          <a:avLst/>
        </a:prstGeom>
        <a:solidFill>
          <a:schemeClr val="accen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ka-GE" sz="3600" b="1" kern="1200" dirty="0"/>
            <a:t>ზოგადი მოდულის მასწავლებლები</a:t>
          </a:r>
          <a:endParaRPr lang="en-US" sz="3600" kern="1200" dirty="0"/>
        </a:p>
      </dsp:txBody>
      <dsp:txXfrm>
        <a:off x="863297" y="88493"/>
        <a:ext cx="8781971" cy="87565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C1AEC5C-AA99-41A8-8961-45BC9B3E8151}"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D0B87-65D8-4BC9-830E-0972A95DD246}"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25594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AC1AEC5C-AA99-41A8-8961-45BC9B3E8151}" type="datetimeFigureOut">
              <a:rPr lang="en-US" smtClean="0"/>
              <a:t>3/14/2025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33709203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1AEC5C-AA99-41A8-8961-45BC9B3E8151}"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19788136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1AEC5C-AA99-41A8-8961-45BC9B3E8151}"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D0B87-65D8-4BC9-830E-0972A95DD246}"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920079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1AEC5C-AA99-41A8-8961-45BC9B3E8151}"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746377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1AEC5C-AA99-41A8-8961-45BC9B3E8151}"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D0B87-65D8-4BC9-830E-0972A95DD246}"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6980964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1AEC5C-AA99-41A8-8961-45BC9B3E8151}"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40931349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1AEC5C-AA99-41A8-8961-45BC9B3E8151}"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2961650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1AEC5C-AA99-41A8-8961-45BC9B3E8151}"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1852502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C1AEC5C-AA99-41A8-8961-45BC9B3E8151}"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2179602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C1AEC5C-AA99-41A8-8961-45BC9B3E8151}" type="datetimeFigureOut">
              <a:rPr lang="en-US" smtClean="0"/>
              <a:t>3/14/2025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767102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C1AEC5C-AA99-41A8-8961-45BC9B3E8151}" type="datetimeFigureOut">
              <a:rPr lang="en-US" smtClean="0"/>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1262047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C1AEC5C-AA99-41A8-8961-45BC9B3E8151}" type="datetimeFigureOut">
              <a:rPr lang="en-US" smtClean="0"/>
              <a:t>3/14/2025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636548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C1AEC5C-AA99-41A8-8961-45BC9B3E8151}" type="datetimeFigureOut">
              <a:rPr lang="en-US" smtClean="0"/>
              <a:t>3/14/2025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3014401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1AEC5C-AA99-41A8-8961-45BC9B3E8151}" type="datetimeFigureOut">
              <a:rPr lang="en-US" smtClean="0"/>
              <a:t>3/14/2025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218411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1AEC5C-AA99-41A8-8961-45BC9B3E8151}" type="datetimeFigureOut">
              <a:rPr lang="en-US" smtClean="0"/>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3098853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C1AEC5C-AA99-41A8-8961-45BC9B3E8151}" type="datetimeFigureOut">
              <a:rPr lang="en-US" smtClean="0"/>
              <a:t>3/14/2025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DD0B87-65D8-4BC9-830E-0972A95DD246}" type="slidenum">
              <a:rPr lang="en-US" smtClean="0"/>
              <a:t>‹#›</a:t>
            </a:fld>
            <a:endParaRPr lang="en-US"/>
          </a:p>
        </p:txBody>
      </p:sp>
    </p:spTree>
    <p:extLst>
      <p:ext uri="{BB962C8B-B14F-4D97-AF65-F5344CB8AC3E}">
        <p14:creationId xmlns:p14="http://schemas.microsoft.com/office/powerpoint/2010/main" val="4267899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AC1AEC5C-AA99-41A8-8961-45BC9B3E8151}" type="datetimeFigureOut">
              <a:rPr lang="en-US" smtClean="0"/>
              <a:t>3/14/2025</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7DD0B87-65D8-4BC9-830E-0972A95DD246}" type="slidenum">
              <a:rPr lang="en-US" smtClean="0"/>
              <a:t>‹#›</a:t>
            </a:fld>
            <a:endParaRPr lang="en-US"/>
          </a:p>
        </p:txBody>
      </p:sp>
    </p:spTree>
    <p:extLst>
      <p:ext uri="{BB962C8B-B14F-4D97-AF65-F5344CB8AC3E}">
        <p14:creationId xmlns:p14="http://schemas.microsoft.com/office/powerpoint/2010/main" val="360078335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2.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7.xml"/><Relationship Id="rId2" Type="http://schemas.openxmlformats.org/officeDocument/2006/relationships/diagramData" Target="../diagrams/data17.xml"/><Relationship Id="rId1" Type="http://schemas.openxmlformats.org/officeDocument/2006/relationships/slideLayout" Target="../slideLayouts/slideLayout2.xml"/><Relationship Id="rId6" Type="http://schemas.microsoft.com/office/2007/relationships/diagramDrawing" Target="../diagrams/drawing17.xml"/><Relationship Id="rId5" Type="http://schemas.openxmlformats.org/officeDocument/2006/relationships/diagramColors" Target="../diagrams/colors17.xml"/><Relationship Id="rId4" Type="http://schemas.openxmlformats.org/officeDocument/2006/relationships/diagramQuickStyle" Target="../diagrams/quickStyle17.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8.xml"/><Relationship Id="rId2" Type="http://schemas.openxmlformats.org/officeDocument/2006/relationships/diagramData" Target="../diagrams/data18.xml"/><Relationship Id="rId1" Type="http://schemas.openxmlformats.org/officeDocument/2006/relationships/slideLayout" Target="../slideLayouts/slideLayout2.xml"/><Relationship Id="rId6" Type="http://schemas.microsoft.com/office/2007/relationships/diagramDrawing" Target="../diagrams/drawing18.xml"/><Relationship Id="rId5" Type="http://schemas.openxmlformats.org/officeDocument/2006/relationships/diagramColors" Target="../diagrams/colors18.xml"/><Relationship Id="rId4" Type="http://schemas.openxmlformats.org/officeDocument/2006/relationships/diagramQuickStyle" Target="../diagrams/quickStyle18.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2.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11247-541F-76CD-B410-12A540343194}"/>
              </a:ext>
            </a:extLst>
          </p:cNvPr>
          <p:cNvSpPr>
            <a:spLocks noGrp="1"/>
          </p:cNvSpPr>
          <p:nvPr>
            <p:ph type="title"/>
          </p:nvPr>
        </p:nvSpPr>
        <p:spPr>
          <a:xfrm>
            <a:off x="1888761" y="3960100"/>
            <a:ext cx="8954123" cy="1507067"/>
          </a:xfrm>
        </p:spPr>
        <p:txBody>
          <a:bodyPr>
            <a:noAutofit/>
          </a:bodyPr>
          <a:lstStyle/>
          <a:p>
            <a:r>
              <a:rPr lang="ka-GE" sz="2400" dirty="0">
                <a:solidFill>
                  <a:schemeClr val="bg1"/>
                </a:solidFill>
              </a:rPr>
              <a:t>კვლევის ანგარიში მომზადებულია შპს მარნეულის კოლეჯის ხარისხის მართვის სამსახურის ხელმძღვანელის მიერ</a:t>
            </a:r>
            <a:endParaRPr lang="en-US" sz="2400" dirty="0">
              <a:solidFill>
                <a:schemeClr val="bg1"/>
              </a:solidFill>
            </a:endParaRPr>
          </a:p>
        </p:txBody>
      </p:sp>
      <p:sp>
        <p:nvSpPr>
          <p:cNvPr id="3" name="Content Placeholder 2">
            <a:extLst>
              <a:ext uri="{FF2B5EF4-FFF2-40B4-BE49-F238E27FC236}">
                <a16:creationId xmlns:a16="http://schemas.microsoft.com/office/drawing/2014/main" id="{6F6350D8-3C06-34A8-C5AB-FC8C2A9AAA83}"/>
              </a:ext>
            </a:extLst>
          </p:cNvPr>
          <p:cNvSpPr>
            <a:spLocks noGrp="1"/>
          </p:cNvSpPr>
          <p:nvPr>
            <p:ph idx="1"/>
          </p:nvPr>
        </p:nvSpPr>
        <p:spPr>
          <a:xfrm>
            <a:off x="1734190" y="2986718"/>
            <a:ext cx="8723618" cy="1089424"/>
          </a:xfrm>
        </p:spPr>
        <p:txBody>
          <a:bodyPr>
            <a:normAutofit fontScale="77500" lnSpcReduction="20000"/>
          </a:bodyPr>
          <a:lstStyle/>
          <a:p>
            <a:pPr marL="0" indent="0" algn="ctr">
              <a:buNone/>
            </a:pPr>
            <a:r>
              <a:rPr lang="ka-GE" sz="3600" b="1" dirty="0">
                <a:solidFill>
                  <a:schemeClr val="bg1"/>
                </a:solidFill>
              </a:rPr>
              <a:t>შპს მარნეულის კოლეჯის პერსონალის კმაყოფილებისა და საჭიროების კვლევის ანგარიში</a:t>
            </a:r>
            <a:endParaRPr lang="en-US" sz="3600" b="1" dirty="0">
              <a:solidFill>
                <a:schemeClr val="bg1"/>
              </a:solidFill>
            </a:endParaRPr>
          </a:p>
        </p:txBody>
      </p:sp>
      <p:pic>
        <p:nvPicPr>
          <p:cNvPr id="4" name="Picture 2">
            <a:extLst>
              <a:ext uri="{FF2B5EF4-FFF2-40B4-BE49-F238E27FC236}">
                <a16:creationId xmlns:a16="http://schemas.microsoft.com/office/drawing/2014/main" id="{98327BA2-34B9-90D0-EC87-34F67755ED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39321" y="519881"/>
            <a:ext cx="6554385" cy="25828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extLst>
              <a:ext uri="{FF2B5EF4-FFF2-40B4-BE49-F238E27FC236}">
                <a16:creationId xmlns:a16="http://schemas.microsoft.com/office/drawing/2014/main" id="{20D6DECB-2220-6260-FFC6-FF0AE630AFB0}"/>
              </a:ext>
            </a:extLst>
          </p:cNvPr>
          <p:cNvSpPr txBox="1"/>
          <p:nvPr/>
        </p:nvSpPr>
        <p:spPr>
          <a:xfrm>
            <a:off x="3262267" y="5700376"/>
            <a:ext cx="6108492" cy="842603"/>
          </a:xfrm>
          <a:prstGeom prst="rect">
            <a:avLst/>
          </a:prstGeom>
          <a:noFill/>
        </p:spPr>
        <p:txBody>
          <a:bodyPr wrap="square">
            <a:sp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ka-GE" sz="2000" b="0" i="0" u="none" strike="noStrike" kern="1200" cap="none" spc="0" normalizeH="0" baseline="0" noProof="0" dirty="0">
                <a:ln>
                  <a:noFill/>
                </a:ln>
                <a:solidFill>
                  <a:prstClr val="black"/>
                </a:solidFill>
                <a:effectLst/>
                <a:uLnTx/>
                <a:uFillTx/>
                <a:latin typeface="Sylfaen" panose="010A0502050306030303" pitchFamily="18" charset="0"/>
                <a:ea typeface="Calibri" panose="020F0502020204030204" pitchFamily="34" charset="0"/>
                <a:cs typeface="Times New Roman" panose="02020603050405020304" pitchFamily="18" charset="0"/>
              </a:rPr>
              <a:t>ქ. მარნეული</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r>
              <a:rPr kumimoji="0" lang="ka-GE" sz="2000" b="0" i="0" u="none" strike="noStrike" kern="1200" cap="none" spc="0" normalizeH="0" baseline="0" noProof="0" dirty="0">
                <a:ln>
                  <a:noFill/>
                </a:ln>
                <a:solidFill>
                  <a:prstClr val="black"/>
                </a:solidFill>
                <a:effectLst/>
                <a:uLnTx/>
                <a:uFillTx/>
                <a:latin typeface="Sylfaen" panose="010A0502050306030303" pitchFamily="18" charset="0"/>
                <a:ea typeface="Calibri" panose="020F0502020204030204" pitchFamily="34" charset="0"/>
                <a:cs typeface="Times New Roman" panose="02020603050405020304" pitchFamily="18" charset="0"/>
              </a:rPr>
              <a:t>202</a:t>
            </a:r>
            <a:r>
              <a:rPr kumimoji="0" lang="en-US" sz="2000" b="0" i="0" u="none" strike="noStrike" kern="1200" cap="none" spc="0" normalizeH="0" baseline="0" noProof="0" dirty="0">
                <a:ln>
                  <a:noFill/>
                </a:ln>
                <a:solidFill>
                  <a:prstClr val="black"/>
                </a:solidFill>
                <a:effectLst/>
                <a:uLnTx/>
                <a:uFillTx/>
                <a:latin typeface="Sylfaen" panose="010A0502050306030303" pitchFamily="18" charset="0"/>
                <a:ea typeface="Calibri" panose="020F0502020204030204" pitchFamily="34" charset="0"/>
                <a:cs typeface="Times New Roman" panose="02020603050405020304" pitchFamily="18" charset="0"/>
              </a:rPr>
              <a:t>5</a:t>
            </a:r>
            <a:r>
              <a:rPr kumimoji="0" lang="ka-GE" sz="2000" b="0" i="0" u="none" strike="noStrike" kern="1200" cap="none" spc="0" normalizeH="0" baseline="0" noProof="0" dirty="0">
                <a:ln>
                  <a:noFill/>
                </a:ln>
                <a:solidFill>
                  <a:prstClr val="black"/>
                </a:solidFill>
                <a:effectLst/>
                <a:uLnTx/>
                <a:uFillTx/>
                <a:latin typeface="Sylfaen" panose="010A0502050306030303" pitchFamily="18" charset="0"/>
                <a:ea typeface="Calibri" panose="020F0502020204030204" pitchFamily="34" charset="0"/>
                <a:cs typeface="Times New Roman" panose="02020603050405020304" pitchFamily="18" charset="0"/>
              </a:rPr>
              <a:t>, იანვარი</a:t>
            </a: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03847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800B40-28ED-3E69-17B4-056FABFD3D3C}"/>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A59C1A8-E8E6-16ED-31B4-C64A827CC609}"/>
              </a:ext>
            </a:extLst>
          </p:cNvPr>
          <p:cNvGraphicFramePr/>
          <p:nvPr/>
        </p:nvGraphicFramePr>
        <p:xfrm>
          <a:off x="1392702" y="113894"/>
          <a:ext cx="9692640" cy="1011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C1AB6C6E-FC0C-DE27-5815-19D49EB14C74}"/>
              </a:ext>
            </a:extLst>
          </p:cNvPr>
          <p:cNvSpPr>
            <a:spLocks noGrp="1"/>
          </p:cNvSpPr>
          <p:nvPr>
            <p:ph idx="1"/>
          </p:nvPr>
        </p:nvSpPr>
        <p:spPr>
          <a:xfrm>
            <a:off x="860676" y="1252024"/>
            <a:ext cx="10756692" cy="5055636"/>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საკუთარ სფეროსა და პროფესიულ განათლებაში მიმდინარე ცვლილებების შესახებ ინფორმაციას ინტერნეტსივრცის საშუალებით იღებენ.</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ფოკუს-ჯგუფის წევრებმა დაასახელეს რამდენიმე მიმართულება, რაშიც ისურვებდნენ კომპეტენციის ამაღლებას. ესენია: კომპიუტერული ტექნოლოგიის მაღალ დონეზე შესწავლა, ინოვაციური სასწავლო მეთოდების გაცნობა, ხელოვნური ინტელექტის გამოყენების შესწავლა.</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როგორც გამოვლინდა, საგაკვეთილო პროცესში მასწავლებლების მოტივაციაზე მოქმედებს სტუდენტების მხრიდან შედეგის დანახვა, ასევე მათი მხრიდან უკუკავშირი ჩატარებულ ლექციასთან დაკავშირებით,  ერთ-ერთის თქმით, სასურველია კარგი შესრულებული სამუშაოსთვის წახალისებაც, მოტივაციის ამაღლებს ხელს უწყობს ასევე საჭირო სასწავლო და მატერიალური რესურსით აღჭურვილობა.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ინიციატივებთან დაკავშირებით დადგინდა, რომ რამდენიმე ინიციატივა, რაც ჰქონდათ პროფესიულ მასწავლებლებს, უკვე გათვალისწინებულ იქნა და განხორციელდა. </a:t>
            </a: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75516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B613E-B991-B50B-F5C8-C629FB89FF01}"/>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65F62E0-BEB4-BCCC-FEA5-BFDDCCC397EF}"/>
              </a:ext>
            </a:extLst>
          </p:cNvPr>
          <p:cNvGraphicFramePr/>
          <p:nvPr>
            <p:extLst>
              <p:ext uri="{D42A27DB-BD31-4B8C-83A1-F6EECF244321}">
                <p14:modId xmlns:p14="http://schemas.microsoft.com/office/powerpoint/2010/main" val="1263910064"/>
              </p:ext>
            </p:extLst>
          </p:nvPr>
        </p:nvGraphicFramePr>
        <p:xfrm>
          <a:off x="1392702" y="113894"/>
          <a:ext cx="9692640" cy="1011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B0A2F607-9116-CB85-624F-5FAC5B0B1AD3}"/>
              </a:ext>
            </a:extLst>
          </p:cNvPr>
          <p:cNvSpPr>
            <a:spLocks noGrp="1"/>
          </p:cNvSpPr>
          <p:nvPr>
            <p:ph idx="1"/>
          </p:nvPr>
        </p:nvSpPr>
        <p:spPr>
          <a:xfrm>
            <a:off x="860676" y="1252024"/>
            <a:ext cx="10756692" cy="5055636"/>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აღმზრდელის პროგრამის პროფესიული მასწავლებლები იცნობენ კოლეჯის მარეგულირებელ დოკუმენტებს, დეტალურად აღწერეს როგორც საკუთარი, ისე სტუდენტის უფლება-მოვალეობები და სამუშაო პროცესი.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მოდულის დაწყების წინ ეცნობიან სასწავლო კალენდარს, წინასწარ ნახულობენ, თუ რა ვადებშია გაწერილი კონკრეტული საგანი, იძიებენ საჭირო ლიტერატურას და დამატებით საგანმანათლებლო რესურსებს, ამზადებენ კალენდარულ გეგმას.</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მასწავლებლები ყოველთვის წინასწარ გეგმავენ გაკვეთილს, ცდილობენ მინიმუმ 2-3 აქტივობა ჩაატარონ სტუდენტებთან და ამ პროცესში აუცილებლად ითვალისწინებენ ჯგუფის შესაძლებლობების დონეს. სტუდენტების მიერ ახალი მასალის გაგების ხარისხს ამოწმებენ უკუკავშირით, კითხვების დასმით, სავარჯიშოების მიცემით, სიტუაციური ამოცანების შესრულებით, სხვადასხვა ქეისების განხილვით.</a:t>
            </a:r>
          </a:p>
          <a:p>
            <a:pPr marL="57150" marR="0" indent="-342900" algn="just">
              <a:lnSpc>
                <a:spcPct val="107000"/>
              </a:lnSpc>
              <a:spcAft>
                <a:spcPts val="800"/>
              </a:spcAft>
              <a:buFont typeface="Wingdings" panose="05000000000000000000" pitchFamily="2" charset="2"/>
              <a:buChar char="v"/>
            </a:pP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10240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CCC337-09DE-3496-C0C7-91C545E5CB2A}"/>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D2BF449B-FFC0-2FA1-D416-D87730167769}"/>
              </a:ext>
            </a:extLst>
          </p:cNvPr>
          <p:cNvGraphicFramePr/>
          <p:nvPr/>
        </p:nvGraphicFramePr>
        <p:xfrm>
          <a:off x="1392702" y="113894"/>
          <a:ext cx="9692640" cy="1011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3C436E07-D06D-6103-BFAC-7FB7C202A908}"/>
              </a:ext>
            </a:extLst>
          </p:cNvPr>
          <p:cNvSpPr>
            <a:spLocks noGrp="1"/>
          </p:cNvSpPr>
          <p:nvPr>
            <p:ph idx="1"/>
          </p:nvPr>
        </p:nvSpPr>
        <p:spPr>
          <a:xfrm>
            <a:off x="860676" y="1252024"/>
            <a:ext cx="10756692" cy="5055636"/>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მასწავლებლები საგაკვეთილო პროცესში იყენებენ სხვადასხვა სწავლის მეთოდებს, ესენია: გონებრივი იერიში, ინტერაქტიული ლექცია, მინი ლექცია, დისკუსია, </a:t>
            </a:r>
            <a:r>
              <a:rPr lang="en-US" dirty="0">
                <a:solidFill>
                  <a:schemeClr val="bg1"/>
                </a:solidFill>
                <a:latin typeface="Sylfaen" panose="010A0502050306030303" pitchFamily="18" charset="0"/>
                <a:ea typeface="Calibri" panose="020F0502020204030204" pitchFamily="34" charset="0"/>
                <a:cs typeface="Times New Roman" panose="02020603050405020304" pitchFamily="18" charset="0"/>
              </a:rPr>
              <a:t>T </a:t>
            </a: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დიაგრამა. შეფასების პროცესისთვის მზადებას მინიმუმ ორი კვირით ადრე იწყებენ, ორი კვირით ადრე ამზადებენ შეფასების ინსტრუმენტს და უზრუნველყოფენ სტუდენტების ინფორმირებას.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მასწავლებლებმა იციან შეფასების ინსტრუმენტის ქუდში შემავალი ყველა ინფორმაცია, აღწერეს მტკიცებულებებისა და შეფასების უწყისის წარმოების საკითხი, ისაუბრეს, რომ გამოცდა შესაძლოა გაუქმდეს იმ შემთხვევაში, თუ შეფასების ინსტრუმენტი არ არის ვალიდირებული ან სტუდენტებს შორის ფიქსირდება გადაწერის ფაქტი.</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 პროფესიულ განათლებაში მიმდინარე ცვლილებებს კოლეჯის საკომუნიკაციო ელექტრონულ ფოსტაზე  ან სოციალური ქსელების მეშვეობით იღებენ. </a:t>
            </a: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939352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E3825-280C-D120-0EEF-D5D07945842B}"/>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69B4FD7F-D9B1-4E88-AF24-42047E8BA541}"/>
              </a:ext>
            </a:extLst>
          </p:cNvPr>
          <p:cNvGraphicFramePr/>
          <p:nvPr/>
        </p:nvGraphicFramePr>
        <p:xfrm>
          <a:off x="1392702" y="113894"/>
          <a:ext cx="9692640" cy="1011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CF5094A0-7974-BEA2-9EE2-F6DA9B91ED46}"/>
              </a:ext>
            </a:extLst>
          </p:cNvPr>
          <p:cNvSpPr>
            <a:spLocks noGrp="1"/>
          </p:cNvSpPr>
          <p:nvPr>
            <p:ph idx="1"/>
          </p:nvPr>
        </p:nvSpPr>
        <p:spPr>
          <a:xfrm>
            <a:off x="1106658" y="901182"/>
            <a:ext cx="10756692" cy="5055636"/>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პროგრამის პროფესიულ მასწავლებლებს ამ ეტაპისთვის რაიმე სახის ტრენინგის საჭიროება არ აქვთ.</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ფოკუს-ჯგუფის წევრებმა ისაუბრეს, რომ სამუშაო პროცესში მათი მოტივაციის ამაღლებას ხელს უწყობს შესრულებული სამუშაოს ობიექტურად შეფასება, ასევე სტუდენტებისა და ხელმძღვანელების მხრიდან უკუკავშირი, თუ რა შეასრულეს მაღალ დონეზე და რაში საჭიროებენ გაძლიერებას.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აღმზრდელის პროგრამის მასწავლებლებმა დაასახელეს რამდენიმე ინიციატივა, რაც განხორციელდა ან განხორციელების პროცესშია. ამ ეტაპისთვის რაიმე ახალი ინიციატივა არ აქვთ. </a:t>
            </a: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62434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674508-2CD0-BC06-6FA6-F53330E1C1BF}"/>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165FB2A1-691E-65D0-EC69-5F012026D7DB}"/>
              </a:ext>
            </a:extLst>
          </p:cNvPr>
          <p:cNvGraphicFramePr/>
          <p:nvPr>
            <p:extLst>
              <p:ext uri="{D42A27DB-BD31-4B8C-83A1-F6EECF244321}">
                <p14:modId xmlns:p14="http://schemas.microsoft.com/office/powerpoint/2010/main" val="3523357073"/>
              </p:ext>
            </p:extLst>
          </p:nvPr>
        </p:nvGraphicFramePr>
        <p:xfrm>
          <a:off x="1106659" y="113893"/>
          <a:ext cx="9978684" cy="14300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6D570B5D-2A98-97DA-85FF-0BADFD4F877D}"/>
              </a:ext>
            </a:extLst>
          </p:cNvPr>
          <p:cNvSpPr>
            <a:spLocks noGrp="1"/>
          </p:cNvSpPr>
          <p:nvPr>
            <p:ph idx="1"/>
          </p:nvPr>
        </p:nvSpPr>
        <p:spPr>
          <a:xfrm>
            <a:off x="717654" y="1543986"/>
            <a:ext cx="10756692" cy="5055636"/>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კოლეჯის მარეგულირებელ დოკუმენტებს ფარმაცია (სააფთიაქოსა) და საექთნო განათლების პროფესიული მასწავლებლები სათანადოდ იცნობენ,  გათვითცნობიერებულნი არიან საკუთარი უფლებებსა და მოველაობებში.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მოდულის დასაწყებად ემზადებიან ორი კვირით ადრე, ამზადებენ კალენდარულ გეგმას და ტვირთავენ კოლეჯის ღრუბლოვან საცავში.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თითქმის ყველა მასწავლებელი წინასწარ გეგმავს მეცადინეობას და ამ პროცესში ითვალისწინებენ ისეთ საკითხებს, როგორიცაა მოდულის თავისებურება, კერძოდ პრაქტიკულია იგი თუ თეორიული, ჯგუფის დასწრებისა და შესაძლებლობების დონე,  გარდა ამისა, როგორც აღნიშნეს, ხშირად თავად საგაკვეთილო პროცესშიც ჩანს, თუ რომელი სწავლის მეთოდებს გამოიყენებენ.</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აღნიშნული პროგრამის მასწავლებლები ძირითადად შემდეგი სწავლის მეთოდებს იყენებენ, ესენია: ლექცია-დისკუსია, პრაქტიკული სავარჯიშოები, კლინიკური ქეისების განხილვა, განმავითარებელი შეფასება.</a:t>
            </a: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3777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D07C4D-DE57-D21A-9DBE-7B1D71DDF5C4}"/>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3931A26A-9C68-D07A-76FD-1BE9F816732F}"/>
              </a:ext>
            </a:extLst>
          </p:cNvPr>
          <p:cNvGraphicFramePr/>
          <p:nvPr/>
        </p:nvGraphicFramePr>
        <p:xfrm>
          <a:off x="1106659" y="113893"/>
          <a:ext cx="9978684" cy="14300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CDE578CE-1191-A468-E29A-A74C87EB4E70}"/>
              </a:ext>
            </a:extLst>
          </p:cNvPr>
          <p:cNvSpPr>
            <a:spLocks noGrp="1"/>
          </p:cNvSpPr>
          <p:nvPr>
            <p:ph idx="1"/>
          </p:nvPr>
        </p:nvSpPr>
        <p:spPr>
          <a:xfrm>
            <a:off x="464695" y="1543985"/>
            <a:ext cx="11579277" cy="5314014"/>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შეფასების პროცესისათვის პროფესიული მასწავლებლები გამოცდამდე მინიმუმ ორი კვირით ადრე ემზადებიან, კოლეჯის ღრუბლოვან საცავში ტვირთავენ შეფასების ინსტრუმენტს და სტუდენტებს ელექტრონულ ფოსტაზე ატყობინებენ საგამოცდო ინფორმაციას, გარდა ამისა, გამოცდამდე 2-3 დღით ადრე ფეისბუქ-ჯგუფებში დებენ შეხსენებას.</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დეტალურად აღწერეს შეფასების ინსტრუმენტში შემავალი ინფორმაცია, ასევე სტუდენტების მტკიცებულებებისა და შეფასების უწყისების შენახვის პროცესები.</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პროფესიულ განათლებაში მიმდინარე ცვლილებებს ძირითადად სოციალური ქსელებიდან ეცნობიან.</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 როგორც აღნიშნეს, მათ მოტივაციაზე სამუშაო პროცესში მოქმედებს სტუდენტების მხრიდან შედეგების დანახვა, ასევე ზოგიერთისთვის მნიშვნელოვანია სტუდენტების მაღალი მოსწრება და ლექციებზე საჭირო მატერიალური რესურსით აღჭურვა.</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 გამოვლინდა, რომ მასწავლებლების ტრენინგებისა და გადამზადების გავლა სურთ ინფორმაციული ტექნოლოგიისა და ხელოვნური ინტელექტის შესწავლის მიმართულებით.</a:t>
            </a:r>
          </a:p>
        </p:txBody>
      </p:sp>
    </p:spTree>
    <p:extLst>
      <p:ext uri="{BB962C8B-B14F-4D97-AF65-F5344CB8AC3E}">
        <p14:creationId xmlns:p14="http://schemas.microsoft.com/office/powerpoint/2010/main" val="25566796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D93BA-2E5C-8CA8-9FE1-44047A586E0D}"/>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2403BE5-07E2-C3B8-3FA2-D0B7ACF747BA}"/>
              </a:ext>
            </a:extLst>
          </p:cNvPr>
          <p:cNvGraphicFramePr/>
          <p:nvPr>
            <p:extLst>
              <p:ext uri="{D42A27DB-BD31-4B8C-83A1-F6EECF244321}">
                <p14:modId xmlns:p14="http://schemas.microsoft.com/office/powerpoint/2010/main" val="1756727331"/>
              </p:ext>
            </p:extLst>
          </p:nvPr>
        </p:nvGraphicFramePr>
        <p:xfrm>
          <a:off x="1514006" y="128884"/>
          <a:ext cx="9892268" cy="12951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3EA2AE69-9D47-0560-24A7-D7657E5C458A}"/>
              </a:ext>
            </a:extLst>
          </p:cNvPr>
          <p:cNvSpPr>
            <a:spLocks noGrp="1"/>
          </p:cNvSpPr>
          <p:nvPr>
            <p:ph idx="1"/>
          </p:nvPr>
        </p:nvSpPr>
        <p:spPr>
          <a:xfrm>
            <a:off x="911786" y="1560749"/>
            <a:ext cx="10756692" cy="5055636"/>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საფინანსო სერვისებისა და ინფორმაციის ტექნოლოგიის პროგრამის მასწავლებლებმაც იციან მარეგულირებელი დოკუმენტები და ამის შესაბამისად, დეტალურად არიან გარკვეულნი თუ რა პასუხისმგებლობები ეკისრება მასწავლებელსა და სტუდენტს, გარდა ამისა, რა უფლებებით სარგებლობენ ისინი.</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მასწავლებელთა ნაწილი მეცადინეობას წინასწარ გეგმავს, ხოლო ნაწილი არა. მეორე კატეგორიას მიეკუთვნებიან ისინი, რომლებიც მრავალი წელია ასწავლიან იმ კონკრეტულ საგნებს და შესაბამისად, როგორც აღნიშნეს, არ საჭიროებენ გაკვეთილის წინასწარ დაგეგმვას.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 კალენდარულ გეგმას ორი კვირით ადრე ამზადებენ, ნაწილი დამოუკიდებლად ადგენს, ხოლო ნაწილი სასწავლო მენეჯერის დახმარებით. მასწავლებლებმა გამოთქვეს მცირე უკმაყოფილება კალენდარულ გეგმასა და მოდულთან დაკავშირებით, კერძოდ, მათი თქმით, მოდული არ მოიცავს ყველა იმ საკითხს, რაც სტუდენტმა უნდა იცოდეს და სჭირდება პრაქტიკაში, თუმცა ისინი დამატებით მაინც ასწავლიან ამ თემებს და უზრუნველყოფენ მათთვის სრულფასოვანი ცოდნის გადაცემას. </a:t>
            </a: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68753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B2D6F-E958-0820-F3E6-1510C687587C}"/>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AF803E48-AE01-BF42-1BFF-549CCD66C5F2}"/>
              </a:ext>
            </a:extLst>
          </p:cNvPr>
          <p:cNvGraphicFramePr/>
          <p:nvPr/>
        </p:nvGraphicFramePr>
        <p:xfrm>
          <a:off x="1514006" y="128884"/>
          <a:ext cx="9892268" cy="12951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D717B6E5-1FE5-259E-9D09-96B5FAA602EE}"/>
              </a:ext>
            </a:extLst>
          </p:cNvPr>
          <p:cNvSpPr>
            <a:spLocks noGrp="1"/>
          </p:cNvSpPr>
          <p:nvPr>
            <p:ph idx="1"/>
          </p:nvPr>
        </p:nvSpPr>
        <p:spPr>
          <a:xfrm>
            <a:off x="911786" y="1560749"/>
            <a:ext cx="10756692" cy="5055636"/>
          </a:xfrm>
        </p:spPr>
        <p:txBody>
          <a:bodyPr>
            <a:normAutofit lnSpcReduction="10000"/>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საგაკვეთილო პროცესში მასწავლებლები კლასიკურ მეთოდებთან ერთად იყენებენ უფრო განსხვავებულ და ინოვაციურ მეთოდებსაც, მაგალითად, ერთ-ერთის თქმით, თუ სტუდენტი რამდენიმე ლექციის გაცდენის შემდეგ მოვიდა, თვითონ არ უხსნის განვლილ მასალას და წარმატებულ სტუდენტს ავალებს, რომ აუხსნას გაკვეთილი.</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სტუდენტის მიერ ახალი მასალის გაგების ხარისხს პრაქტიკული დავალებებითა და სიმულაციური ამოცანებით ამოწმებენ.</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შეფასებისათვის მასწავლებლები ორი კვირით ადრე ემზადებიან, კოლეჯის ღრუბლოვან საცავში ტვირთავენ ვალიდირებულ შეფასების ინსტრუმენტს, სტუდენტებს ელექტრონულ ფოსტაზე უგზავნიან საგამოცდო ინფორმაციას, ხოლო გამოცდამდე 3-4 დღით ადრე ფეისბუქ-ჯგუფებში დებენ შეხსენებებს.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მასწავლებლთა ნაწილმა რეგულაციის შესაბამისად ზუსტად იცოდა მტკიცებულებებისა და შეფასების უწყისის შენახვის პროცედურები, ხოლო ნაწილმა არა.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მასწავლებლები პროფესიულ განათლებაში მიმდინარე ცვლილებების შესახებ ინტერნეტსივრცის მეშვეობით არიან ინფორმირებულნი. </a:t>
            </a: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39674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64B90B-2811-9977-B0FC-0742FFB27BD0}"/>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4D8EE9AF-00B0-63BC-E6F2-B27ADF1FA4C8}"/>
              </a:ext>
            </a:extLst>
          </p:cNvPr>
          <p:cNvGraphicFramePr/>
          <p:nvPr/>
        </p:nvGraphicFramePr>
        <p:xfrm>
          <a:off x="1514006" y="128884"/>
          <a:ext cx="9892268" cy="12951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DB3714DD-1521-F9D2-D6AC-34DCAFC6D480}"/>
              </a:ext>
            </a:extLst>
          </p:cNvPr>
          <p:cNvSpPr>
            <a:spLocks noGrp="1"/>
          </p:cNvSpPr>
          <p:nvPr>
            <p:ph idx="1"/>
          </p:nvPr>
        </p:nvSpPr>
        <p:spPr>
          <a:xfrm>
            <a:off x="926776" y="1141025"/>
            <a:ext cx="10756692" cy="5055636"/>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ინიციატივები: ინფორმაციის ტექნოლოგიის პროფესიული მასწავლებლების თქმით, საჭიროა კოლეჯში მთლიანი პერსონალის გადამზადება კიბერუსაფრთხოების მიმართულებით; საფინანსო სერვისების მასწავლებელმა აღნიშნა, რომ ტრენინგი ან სამუშაო შეხვედრა შესაძლოა ჩატარდეს კოლეჯის მასწავლებლებს შორის, რათა გაუცვალონ ერთმანეთს ინფორმაცია საკუთარი სფეროსა და სხვადასხვა სწავლის მეთოდების შესახებ; ასევე, სასურველია, რომ გამოუცდელი მასწავლებელი გამოცდილი მასწავლებლის ლექციას დაესწროს; ინფორმაციის ტექნოლოგიის მასწავლებლების მხრიდან გამოითქვა საჭიროება, რომ ამ მიმართულების სტუდენტებს კოლეჯმა სიღრმისეულად ასწავლოს დარგობრივი ინგლისური ტერმინები.</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სამუშაო პროცესში მათ მაღალ მოტივაციაზე მოქმედებს კოლეჯში არსებული მეგობრული გარემო. </a:t>
            </a: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75070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2D1C3-C43A-7376-381E-3E3DC8710592}"/>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9375776D-9D10-42BC-441C-AD4C4AB9BB82}"/>
              </a:ext>
            </a:extLst>
          </p:cNvPr>
          <p:cNvGraphicFramePr/>
          <p:nvPr>
            <p:extLst>
              <p:ext uri="{D42A27DB-BD31-4B8C-83A1-F6EECF244321}">
                <p14:modId xmlns:p14="http://schemas.microsoft.com/office/powerpoint/2010/main" val="2288328787"/>
              </p:ext>
            </p:extLst>
          </p:nvPr>
        </p:nvGraphicFramePr>
        <p:xfrm>
          <a:off x="1372956" y="129188"/>
          <a:ext cx="9892268" cy="10643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05ACE9F5-F3DD-F821-FF08-3623213786E5}"/>
              </a:ext>
            </a:extLst>
          </p:cNvPr>
          <p:cNvSpPr>
            <a:spLocks noGrp="1"/>
          </p:cNvSpPr>
          <p:nvPr>
            <p:ph idx="1"/>
          </p:nvPr>
        </p:nvSpPr>
        <p:spPr>
          <a:xfrm>
            <a:off x="389744" y="1455818"/>
            <a:ext cx="11668478" cy="5529598"/>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2024 წელს განხორციელებული პერსონალის საჭიროებისა და კმაყოფილების კვლევის ანგარიშიდან გამომდინარე, გასული წლის კვლევაში იდენტიფიცირებული საჭიროებები შესრულებულია პასუხისმგებელი პირების მხრიდან. </a:t>
            </a:r>
          </a:p>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მონაცემების შესწავლის საფუძველზე გამოვლინდა, რომ პერსონალი საჭიროებს სხვადასხვა მიმართულებით კონსულტაციებს და ტრენინგებს. კერძოდ: </a:t>
            </a:r>
          </a:p>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კომპიუტერული უნარების გაუმჯობესება-ტრენინგი, პროფ. მასწავლებლებისთვის</a:t>
            </a:r>
          </a:p>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ხელოვნური ინტელექტის გამოყენების შესწავლა სასწავლო პროცესთან მიმართებით. საჭიროება გამოიკვეთა როგორც პროფესიული მასწავლებლების, ასევე ადმინისტრაციული პერსონალის მხრიდან.</a:t>
            </a:r>
          </a:p>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კოლეჯის პერსონალის გადამზადება კიბერუსაფრთხოების მიმართულებით.</a:t>
            </a:r>
          </a:p>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დამატებითი ტრენინგები, სხვადასხვა მიმართულებით რომელიც იქნება სიახლეებზე ორიენტირებული პროფესიულ ჭრილში. </a:t>
            </a:r>
          </a:p>
          <a:p>
            <a:pPr marL="57150" marR="0" indent="-342900" algn="just">
              <a:lnSpc>
                <a:spcPct val="107000"/>
              </a:lnSpc>
              <a:spcAft>
                <a:spcPts val="800"/>
              </a:spcAft>
              <a:buFont typeface="Wingdings" panose="05000000000000000000" pitchFamily="2" charset="2"/>
              <a:buChar char="v"/>
            </a:pP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5163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4DD385F2-46CD-3150-59FE-FE284CE1E2D5}"/>
              </a:ext>
            </a:extLst>
          </p:cNvPr>
          <p:cNvGraphicFramePr/>
          <p:nvPr>
            <p:extLst>
              <p:ext uri="{D42A27DB-BD31-4B8C-83A1-F6EECF244321}">
                <p14:modId xmlns:p14="http://schemas.microsoft.com/office/powerpoint/2010/main" val="1667365799"/>
              </p:ext>
            </p:extLst>
          </p:nvPr>
        </p:nvGraphicFramePr>
        <p:xfrm>
          <a:off x="827426" y="1345367"/>
          <a:ext cx="10537148" cy="50704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ubtitle 2">
            <a:extLst>
              <a:ext uri="{FF2B5EF4-FFF2-40B4-BE49-F238E27FC236}">
                <a16:creationId xmlns:a16="http://schemas.microsoft.com/office/drawing/2014/main" id="{D13833C4-613C-11A9-70AC-5E6A9C5A8979}"/>
              </a:ext>
            </a:extLst>
          </p:cNvPr>
          <p:cNvSpPr>
            <a:spLocks noGrp="1"/>
          </p:cNvSpPr>
          <p:nvPr>
            <p:ph type="subTitle" idx="1"/>
          </p:nvPr>
        </p:nvSpPr>
        <p:spPr>
          <a:xfrm>
            <a:off x="3305161" y="239844"/>
            <a:ext cx="5581677" cy="749508"/>
          </a:xfrm>
        </p:spPr>
        <p:txBody>
          <a:bodyPr>
            <a:normAutofit/>
          </a:bodyPr>
          <a:lstStyle/>
          <a:p>
            <a:pPr algn="ctr"/>
            <a:r>
              <a:rPr lang="ka-GE" sz="4000" b="1" dirty="0">
                <a:solidFill>
                  <a:schemeClr val="bg1"/>
                </a:solidFill>
              </a:rPr>
              <a:t>კვლევის სტრუქტურა</a:t>
            </a:r>
            <a:endParaRPr lang="en-US" sz="4000" b="1" dirty="0">
              <a:solidFill>
                <a:schemeClr val="bg1"/>
              </a:solidFill>
            </a:endParaRPr>
          </a:p>
        </p:txBody>
      </p:sp>
    </p:spTree>
    <p:extLst>
      <p:ext uri="{BB962C8B-B14F-4D97-AF65-F5344CB8AC3E}">
        <p14:creationId xmlns:p14="http://schemas.microsoft.com/office/powerpoint/2010/main" val="34214523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AD7E1-169E-EDD6-60D3-81B92B72FA5F}"/>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2B24628D-027C-7922-E008-5913DFC3DD9B}"/>
              </a:ext>
            </a:extLst>
          </p:cNvPr>
          <p:cNvGraphicFramePr/>
          <p:nvPr/>
        </p:nvGraphicFramePr>
        <p:xfrm>
          <a:off x="1372956" y="129188"/>
          <a:ext cx="9892268" cy="10643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AAF82539-C0F1-DF25-1F66-F8AE98FA769D}"/>
              </a:ext>
            </a:extLst>
          </p:cNvPr>
          <p:cNvSpPr>
            <a:spLocks noGrp="1"/>
          </p:cNvSpPr>
          <p:nvPr>
            <p:ph idx="1"/>
          </p:nvPr>
        </p:nvSpPr>
        <p:spPr>
          <a:xfrm>
            <a:off x="1136638" y="1365877"/>
            <a:ext cx="10756692" cy="5055636"/>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საინტერესო ინიციატივები გამოითქვა კვლევაში მონაწილე პერსონალის მხრიდან, კერძოდ:</a:t>
            </a:r>
          </a:p>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ექსპერტებთან სიმულაციური გასაუბრების ჩატარება 2025 წლის ავტორიზაციის პროცესებისათვის სრულფასოვნად მომზადების მიზნით.</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სტუდენტებისთვის შემეცნებითი ფილმების საღამოს მოწყობა.</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სამუშაო შეხვედრა და ტრენინგი კოლეჯის პროფესიულ მასწავლებლებს შორის ერთმანეთისათვის საკუთარი სფეროსა და სწავლის მეთოდების შესახებ ინფორმაციის </a:t>
            </a:r>
            <a:r>
              <a:rPr lang="ka-GE" sz="2000">
                <a:solidFill>
                  <a:schemeClr val="bg1"/>
                </a:solidFill>
                <a:effectLst/>
                <a:ea typeface="Calibri" panose="020F0502020204030204" pitchFamily="34" charset="0"/>
                <a:cs typeface="Times New Roman" panose="02020603050405020304" pitchFamily="18" charset="0"/>
              </a:rPr>
              <a:t>გასაცვლელად.</a:t>
            </a:r>
            <a:endParaRPr lang="ka-GE"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3944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BED4AD22-F74A-34EF-4429-9DD5B2055224}"/>
              </a:ext>
            </a:extLst>
          </p:cNvPr>
          <p:cNvGraphicFramePr/>
          <p:nvPr/>
        </p:nvGraphicFramePr>
        <p:xfrm>
          <a:off x="3147934" y="170165"/>
          <a:ext cx="6595672" cy="8641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B2FF39A4-AA6B-3EAD-0956-716563AD15E9}"/>
              </a:ext>
            </a:extLst>
          </p:cNvPr>
          <p:cNvSpPr>
            <a:spLocks noGrp="1"/>
          </p:cNvSpPr>
          <p:nvPr>
            <p:ph idx="1"/>
          </p:nvPr>
        </p:nvSpPr>
        <p:spPr>
          <a:xfrm>
            <a:off x="1041816" y="1204488"/>
            <a:ext cx="10807908" cy="3789544"/>
          </a:xfrm>
        </p:spPr>
        <p:txBody>
          <a:bodyPr>
            <a:normAutofit/>
          </a:bodyPr>
          <a:lstStyle/>
          <a:p>
            <a:pPr marL="228600" marR="0" algn="just">
              <a:lnSpc>
                <a:spcPct val="150000"/>
              </a:lnSpc>
              <a:spcAft>
                <a:spcPts val="800"/>
              </a:spcAft>
            </a:pPr>
            <a:r>
              <a:rPr lang="ka-GE" kern="100" dirty="0">
                <a:solidFill>
                  <a:schemeClr val="bg1"/>
                </a:solidFill>
                <a:effectLst/>
                <a:latin typeface="Sylfaen" panose="010A0502050306030303" pitchFamily="18" charset="0"/>
                <a:ea typeface="Times New Roman" panose="02020603050405020304" pitchFamily="18" charset="0"/>
                <a:cs typeface="Sylfaen" panose="010A0502050306030303" pitchFamily="18" charset="0"/>
              </a:rPr>
              <a:t>საგანმანათლებლო სივრცეში სტრატეგიული განვითარების გეგმით განსაზღვრული მიზნების შესასრულებლად, საგანმანათლებლო დაწესებულებისთვის უმნიშვნელოვანეს საკითხს წარმოადგენს პერსონალი, რადგან ისინი უშუალოდ არიან პასუხისმგებელნი სწავლებაზე და მათ პროფესიულ საქმიანობაზე არის დამოკიდებული დასახული მიზნის მიღწევა. ამ მიზნით, შპს მარნეულის კოლეჯისთვის მნიშვნელოვანია, როგორც პერსონალის საჭიროებების გამოვლენა, ასევე, მათი კმაყოფილების დადგენა. აღნიშნული კი უმნიშვნელოვანეს კომპონენტს წარმოადგენს ხარისხიანი განათლების უზრუნველსაყოფად.</a:t>
            </a:r>
            <a:endParaRPr lang="en-US" sz="1600" dirty="0"/>
          </a:p>
        </p:txBody>
      </p:sp>
    </p:spTree>
    <p:extLst>
      <p:ext uri="{BB962C8B-B14F-4D97-AF65-F5344CB8AC3E}">
        <p14:creationId xmlns:p14="http://schemas.microsoft.com/office/powerpoint/2010/main" val="1209336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B4632-A48C-75AE-1FC8-BC0994FA5899}"/>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29D4F44-04F0-307A-FEAA-EF6FECB4D18D}"/>
              </a:ext>
            </a:extLst>
          </p:cNvPr>
          <p:cNvGraphicFramePr/>
          <p:nvPr>
            <p:extLst>
              <p:ext uri="{D42A27DB-BD31-4B8C-83A1-F6EECF244321}">
                <p14:modId xmlns:p14="http://schemas.microsoft.com/office/powerpoint/2010/main" val="1611728580"/>
              </p:ext>
            </p:extLst>
          </p:nvPr>
        </p:nvGraphicFramePr>
        <p:xfrm>
          <a:off x="1533378" y="170165"/>
          <a:ext cx="9622302" cy="12366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9EED4198-6094-6128-D503-82287065F0C8}"/>
              </a:ext>
            </a:extLst>
          </p:cNvPr>
          <p:cNvSpPr>
            <a:spLocks noGrp="1"/>
          </p:cNvSpPr>
          <p:nvPr>
            <p:ph idx="1"/>
          </p:nvPr>
        </p:nvSpPr>
        <p:spPr>
          <a:xfrm>
            <a:off x="1041816" y="1162284"/>
            <a:ext cx="10807908" cy="4957161"/>
          </a:xfrm>
        </p:spPr>
        <p:txBody>
          <a:bodyPr>
            <a:normAutofit/>
          </a:bodyPr>
          <a:lstStyle/>
          <a:p>
            <a:pPr marL="0" marR="0" algn="just">
              <a:lnSpc>
                <a:spcPct val="107000"/>
              </a:lnSpc>
              <a:spcAft>
                <a:spcPts val="800"/>
              </a:spcAft>
              <a:buNone/>
            </a:pPr>
            <a:r>
              <a:rPr lang="ka-GE" sz="2000" b="1"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კვლევის მიზნები: </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Aft>
                <a:spcPts val="800"/>
              </a:spcAft>
              <a:buFont typeface="Symbol" panose="05050102010706020507" pitchFamily="18" charset="2"/>
              <a:buChar char=""/>
            </a:pPr>
            <a:r>
              <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კოლეჯის ადმინისტრაციული პერსონალის და მასწავლებლების </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190500" marR="0" algn="just">
              <a:lnSpc>
                <a:spcPct val="107000"/>
              </a:lnSpc>
              <a:spcAft>
                <a:spcPts val="800"/>
              </a:spcAft>
              <a:buNone/>
            </a:pPr>
            <a:r>
              <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კმაყოფილების დადგენა; </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07000"/>
              </a:lnSpc>
              <a:spcAft>
                <a:spcPts val="800"/>
              </a:spcAft>
              <a:buFont typeface="Symbol" panose="05050102010706020507" pitchFamily="18" charset="2"/>
              <a:buChar char=""/>
            </a:pPr>
            <a:r>
              <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კოლეჯის ადმინისტრაციული პერსონალის და მასწავლებლების </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190500" marR="0" algn="just">
              <a:lnSpc>
                <a:spcPct val="107000"/>
              </a:lnSpc>
              <a:spcAft>
                <a:spcPts val="800"/>
              </a:spcAft>
              <a:buNone/>
            </a:pPr>
            <a:r>
              <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საჭიროებების გამოვლენა.  </a:t>
            </a:r>
          </a:p>
          <a:p>
            <a:pPr marL="190500" marR="0" algn="just">
              <a:lnSpc>
                <a:spcPct val="107000"/>
              </a:lnSpc>
              <a:spcAft>
                <a:spcPts val="800"/>
              </a:spcAft>
              <a:buNone/>
            </a:pP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Aft>
                <a:spcPts val="800"/>
              </a:spcAft>
              <a:buNone/>
            </a:pPr>
            <a:r>
              <a:rPr lang="ka-GE" sz="2000" b="1"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სამიზნე ჯგუფი:</a:t>
            </a:r>
            <a:r>
              <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 კოლეჯის პერსონალი - მასწავლებელი და ადმინისტრაცია.</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Aft>
                <a:spcPts val="800"/>
              </a:spcAft>
              <a:buNone/>
            </a:pPr>
            <a:r>
              <a:rPr lang="ka-GE" sz="2000" b="1"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კვლევის მეთოდი:</a:t>
            </a:r>
            <a:r>
              <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 თვისებრივი. </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Aft>
                <a:spcPts val="800"/>
              </a:spcAft>
              <a:buNone/>
            </a:pPr>
            <a:r>
              <a:rPr lang="ka-GE" sz="2000" b="1"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კვლევის ინსტრუმენტი:</a:t>
            </a:r>
            <a:r>
              <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 თვისებრივი კვლევის ინსტრუმენტი, ფოკუს ჯგუფი.  </a:t>
            </a: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0592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534286-5601-E6DB-73D5-A436AC3BC53B}"/>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4346AAA-79B7-6F29-8080-9F49F84006AC}"/>
              </a:ext>
            </a:extLst>
          </p:cNvPr>
          <p:cNvGraphicFramePr/>
          <p:nvPr>
            <p:extLst>
              <p:ext uri="{D42A27DB-BD31-4B8C-83A1-F6EECF244321}">
                <p14:modId xmlns:p14="http://schemas.microsoft.com/office/powerpoint/2010/main" val="1583980058"/>
              </p:ext>
            </p:extLst>
          </p:nvPr>
        </p:nvGraphicFramePr>
        <p:xfrm>
          <a:off x="3527762" y="113894"/>
          <a:ext cx="4575229" cy="8641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ECCC0E3C-4A73-0BE8-7CA1-48B9E1C0622E}"/>
              </a:ext>
            </a:extLst>
          </p:cNvPr>
          <p:cNvSpPr>
            <a:spLocks noGrp="1"/>
          </p:cNvSpPr>
          <p:nvPr>
            <p:ph idx="1"/>
          </p:nvPr>
        </p:nvSpPr>
        <p:spPr>
          <a:xfrm>
            <a:off x="1069951" y="1542112"/>
            <a:ext cx="10807908" cy="5055636"/>
          </a:xfrm>
        </p:spPr>
        <p:txBody>
          <a:bodyPr>
            <a:normAutofit lnSpcReduction="10000"/>
          </a:bodyPr>
          <a:lstStyle/>
          <a:p>
            <a:pPr marL="0" marR="0" algn="just">
              <a:lnSpc>
                <a:spcPct val="107000"/>
              </a:lnSpc>
              <a:spcAft>
                <a:spcPts val="800"/>
              </a:spcAft>
              <a:buNone/>
            </a:pPr>
            <a:r>
              <a:rPr lang="en-US"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      </a:t>
            </a:r>
            <a:r>
              <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rPr>
              <a:t>კვლევისთვის საჭირო ცდის პირების შერჩევა მოხდა შემდეგნაირად: პროფესიულ მასწავლებლებთან ჩატარდა 4 ფოკუს ჯგუფი - ზოგადი მოდულის მასწავლებლები, აღმზრდელის პროგრამის მასწავლებლები, ფარმაცია(სააფთიაქო)-სა და  საექთნო პროგრამის მასწავლებლები, ინფორმაციის ტექნოლოგიებისა და საფინანსო სერვისების პროგრამის მასწავლებლები.  ორი ფოკუს-ჯგუფის შემთხვევაში პროგრამების გაერთიანება მოხდა იქიდან გამომდინარე, რომ პროგრამებს შორის მასწავლებლების თანხვედრაა. ადმინისტრაციულ პერსონალთან ჩატარდა ერთი ფოკუს-ჯგუფი. ჯგუფების  წევრთა რაოდენობა განისაზღვრა 4-7 წევრი. გაკეთდა ფოკუს-ჯგუფის მსვლელობის აუდიოჩანაწერები, რომლებიც  ტრანსკრიპტების დაწერის შემდგომ განადგურდა.</a:t>
            </a:r>
          </a:p>
          <a:p>
            <a:pPr marL="0" marR="0" algn="just">
              <a:lnSpc>
                <a:spcPct val="107000"/>
              </a:lnSpc>
              <a:spcAft>
                <a:spcPts val="800"/>
              </a:spcAft>
              <a:buNone/>
            </a:pPr>
            <a:endParaRPr lang="ka-GE" sz="2000" dirty="0">
              <a:solidFill>
                <a:schemeClr val="bg1"/>
              </a:solidFill>
              <a:effectLst/>
              <a:latin typeface="Sylfaen" panose="010A0502050306030303" pitchFamily="18" charset="0"/>
              <a:ea typeface="Calibri" panose="020F0502020204030204" pitchFamily="34" charset="0"/>
              <a:cs typeface="Times New Roman" panose="02020603050405020304" pitchFamily="18" charset="0"/>
            </a:endParaRPr>
          </a:p>
          <a:p>
            <a:pPr marL="0" marR="0" algn="just">
              <a:lnSpc>
                <a:spcPct val="107000"/>
              </a:lnSpc>
              <a:spcAft>
                <a:spcPts val="800"/>
              </a:spcAft>
              <a:buNone/>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კვლევაში მონაწილეობა მიიღო სულ  27 პირმა. </a:t>
            </a:r>
          </a:p>
          <a:p>
            <a:pPr marL="0" marR="0" algn="just">
              <a:lnSpc>
                <a:spcPct val="107000"/>
              </a:lnSpc>
              <a:spcAft>
                <a:spcPts val="800"/>
              </a:spcAft>
              <a:buNone/>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21 პროფესიული განათლების მასწავლებელმა; </a:t>
            </a:r>
          </a:p>
          <a:p>
            <a:pPr marL="0" marR="0" algn="just">
              <a:lnSpc>
                <a:spcPct val="107000"/>
              </a:lnSpc>
              <a:spcAft>
                <a:spcPts val="800"/>
              </a:spcAft>
              <a:buNone/>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6 ადმინისტრაციულმა პერსონალმა; </a:t>
            </a:r>
          </a:p>
          <a:p>
            <a:pPr marL="0" marR="0" algn="just">
              <a:lnSpc>
                <a:spcPct val="107000"/>
              </a:lnSpc>
              <a:spcAft>
                <a:spcPts val="800"/>
              </a:spcAft>
              <a:buNone/>
            </a:pPr>
            <a:endPar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endParaRPr>
          </a:p>
          <a:p>
            <a:pPr marL="0" marR="0" algn="just">
              <a:lnSpc>
                <a:spcPct val="107000"/>
              </a:lnSpc>
              <a:spcAft>
                <a:spcPts val="800"/>
              </a:spcAft>
              <a:buNone/>
            </a:pP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51178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89A75A-15D1-218D-D084-B12D86E5AA16}"/>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0752E12B-B0D2-9491-8EC3-AE8ABEE8E869}"/>
              </a:ext>
            </a:extLst>
          </p:cNvPr>
          <p:cNvGraphicFramePr/>
          <p:nvPr>
            <p:extLst>
              <p:ext uri="{D42A27DB-BD31-4B8C-83A1-F6EECF244321}">
                <p14:modId xmlns:p14="http://schemas.microsoft.com/office/powerpoint/2010/main" val="3039122968"/>
              </p:ext>
            </p:extLst>
          </p:nvPr>
        </p:nvGraphicFramePr>
        <p:xfrm>
          <a:off x="1392702" y="113894"/>
          <a:ext cx="9692640" cy="1011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37981969-A973-6CB5-C130-25568EFF9601}"/>
              </a:ext>
            </a:extLst>
          </p:cNvPr>
          <p:cNvSpPr>
            <a:spLocks noGrp="1"/>
          </p:cNvSpPr>
          <p:nvPr>
            <p:ph idx="1"/>
          </p:nvPr>
        </p:nvSpPr>
        <p:spPr>
          <a:xfrm>
            <a:off x="860676" y="1448972"/>
            <a:ext cx="10756692" cy="5055636"/>
          </a:xfrm>
        </p:spPr>
        <p:txBody>
          <a:bodyPr>
            <a:normAutofit lnSpcReduction="10000"/>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ადმინისტრაციული პერსონალის წარმომადგენლებმა აღნიშნეს, რომ მარეგულირებელი დოკუმენტების ის ნაწილი, რაც უშუალოდ მათ უფლება-მოვალეობებს ეხება, კარგად იციან. </a:t>
            </a:r>
          </a:p>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რამდენიმე მათგანმა გამოთქვა სურვილი, რომ საქმისმწარმოებლის მიერ კონკრეტულად იგზავნებოდეს ინფორმაცია ელექტრონულ ფოსტაზე იმის შესახებ, თუ მარეგულირებელი დოკუმენტის რომელ თავსა და მუხლში რა სახის ცვლილება შევიდა ან ბრძანების გამოგზავნის დროს შედარების მიზნით იგზავნებოდეს მარეგულირებელი დოკუმენტის როგორც ძველი, ისე ახალი ვერსია.</a:t>
            </a:r>
          </a:p>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პროფესიულ განათლებაში მიმდინარე ცვლილებებს ძირითადად სოციალური ქსელებიდან ეცნობიან, სადაც გამოწერილი აქვთ  საქართველოს კერძო კოლეჯების ასოციაციის, განათლებისა და მეცნიერების სამინისტროსა და სხვადასხვა პროფესიული საგანმანათლებლო დაწესებულების გვერდები. გარდა ამისა, თავად კოლეჯიც უზრუნველყოფს მათ ინფორმირებას როგორც წერილობით ელექტრონულ ფოსტაზე, ისე სიტყვიერად.</a:t>
            </a:r>
          </a:p>
          <a:p>
            <a:pPr marL="0" marR="0" algn="just">
              <a:lnSpc>
                <a:spcPct val="107000"/>
              </a:lnSpc>
              <a:spcAft>
                <a:spcPts val="800"/>
              </a:spcAft>
              <a:buNone/>
            </a:pPr>
            <a:endParaRPr lang="en-US"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20876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0CE7C7-3934-C626-E53B-7167AE11DF8B}"/>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FCD832FE-0F6F-B9F0-DF7A-B84DE122E0BB}"/>
              </a:ext>
            </a:extLst>
          </p:cNvPr>
          <p:cNvGraphicFramePr/>
          <p:nvPr/>
        </p:nvGraphicFramePr>
        <p:xfrm>
          <a:off x="1392702" y="113894"/>
          <a:ext cx="9692640" cy="1011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5C355F53-FA75-EC87-37E6-A2A7BC04EA72}"/>
              </a:ext>
            </a:extLst>
          </p:cNvPr>
          <p:cNvSpPr>
            <a:spLocks noGrp="1"/>
          </p:cNvSpPr>
          <p:nvPr>
            <p:ph idx="1"/>
          </p:nvPr>
        </p:nvSpPr>
        <p:spPr>
          <a:xfrm>
            <a:off x="809469" y="1125415"/>
            <a:ext cx="11017761" cy="5492082"/>
          </a:xfrm>
        </p:spPr>
        <p:txBody>
          <a:bodyPr>
            <a:normAutofit lnSpcReduction="10000"/>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პროფესიული კუთხით განვითარების მიზნით მუდმივად არიან ჩართულნი სხვადასხვა ტრენინგებსა და მოსამზადებელ კურსებში. როგორც აღნიშნეს, კოლეჯი ამ მხრივ სათანადოდ მუშაობს და მუდმივად უზრუნველყოფს საკუთარი თანამშრომლების კომპტენციის ამაღლებას შესაბამისი მიმართულებებით. თუმცა მზაობა სიახლეების მიღების ტრენინგების გზით დააფიქსირეს.</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შესრულებული სამუშაოს ანგარიშთან დაკავშირებით ისაუბრეს, რომ ადმინისტრაციულ და აკადემიურ დირექტორს აბარებენ ანგარიშს წერილობით, საკუთარი სამუშაო გეგმის შესაბამისად.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ადმინისტრაციულმა პერსონალმა გამოთქვა ორი მიმართულებით ტრენინგებისა და მოსამზადებელი კურსების საჭიროება. ესენია: საარქივო დოკუმენტაციის წარმოება, სტატისტიკური მონაცემების ანალიზი. გამოითქვა მრავალფეროვანი ინიციატივები ასევე კოლეჯის წინსვლისა და პოპულარიზაციის გაზრდისათვის. მაგალითად, ისაუბრეს, რომ კარგი იქნება, თუ კოლეჯს ექნება  სხვადასხვა გასვლითი ღონისძიებები სკოლებში. ასევე გამოითქვა ინიციატივა, რომ ჩატარდეს სიმულაციური გასაუბრება, რათა ავტორიზაციის პროცესს შევხვდეთ მომზადებულები. ასევე ისაუბრეს, რომ სასურველია კოლეჯში სტუდენტებისთვის ჩატარდეს შემეცნებითი ფილმების საღამო. </a:t>
            </a: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640635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042C47-7679-61F4-F142-2A54829C368B}"/>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A08C361B-A8EC-F757-79F3-A3B282628B7D}"/>
              </a:ext>
            </a:extLst>
          </p:cNvPr>
          <p:cNvGraphicFramePr/>
          <p:nvPr>
            <p:extLst>
              <p:ext uri="{D42A27DB-BD31-4B8C-83A1-F6EECF244321}">
                <p14:modId xmlns:p14="http://schemas.microsoft.com/office/powerpoint/2010/main" val="4176621263"/>
              </p:ext>
            </p:extLst>
          </p:nvPr>
        </p:nvGraphicFramePr>
        <p:xfrm>
          <a:off x="1392702" y="113894"/>
          <a:ext cx="9692640" cy="1011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4152C3EA-FFD8-7FA2-6BEC-C5F2BBF84770}"/>
              </a:ext>
            </a:extLst>
          </p:cNvPr>
          <p:cNvSpPr>
            <a:spLocks noGrp="1"/>
          </p:cNvSpPr>
          <p:nvPr>
            <p:ph idx="1"/>
          </p:nvPr>
        </p:nvSpPr>
        <p:spPr>
          <a:xfrm>
            <a:off x="860676" y="1252024"/>
            <a:ext cx="10756692" cy="5055636"/>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ზოგადი მოდულის მასწავლებლები იცნობენ კოლეჯის მარეგულირებენ დოკუმენტებს და ამის შესაბამისად, იციან საკუთარი უფლება-მოვალეობები. დეტალურად აღწერეს საკუთარი სამუშაო პროცესი.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 ახალი მოდულის დასაწყებად ემზადებიან შემდეგნაირად - პირველ რიგში, ეცნობიან მოდულს, შემდეგ მოდულისა და სასწავლო კალენდრის მიხედვით, ადგენენ კალენდარულ გეგმას, სტუდენტებს პირველ სალექციო შეხვედრაზე აცნობენ კალენდარულ გეგმას, ძირითადი და განმეორებითი შეფასების მიმართულებას და თარიღებს, ასევე, აცნობენ გასაჩივრების ვადებსა და პროცედურებს.</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კალენდარულ გეგმას ადგენენ მოდულის დაწყებიდან ორი კვირით ადრე და მასში გაწერენ ყოველი კვირის სალექციო მასალას. კალენდარულ გეგმას გარკვეულ შემთხვევებში ცდებიან, რისი გამომწვევი მიზეზიც სტუდენტების მიერ წინა სალექციო თემის სათანადოდ არცონდაა.</a:t>
            </a:r>
          </a:p>
          <a:p>
            <a:pPr marL="57150" marR="0" indent="-342900" algn="just">
              <a:lnSpc>
                <a:spcPct val="107000"/>
              </a:lnSpc>
              <a:spcAft>
                <a:spcPts val="800"/>
              </a:spcAft>
              <a:buFont typeface="Wingdings" panose="05000000000000000000" pitchFamily="2" charset="2"/>
              <a:buChar char="v"/>
            </a:pP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42557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1F1CE7-3DDE-B5CC-8CAC-7406AC1756E0}"/>
            </a:ext>
          </a:extLst>
        </p:cNvPr>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7A6B15F1-E635-5BD8-E5F1-5FBCB8E60E83}"/>
              </a:ext>
            </a:extLst>
          </p:cNvPr>
          <p:cNvGraphicFramePr/>
          <p:nvPr/>
        </p:nvGraphicFramePr>
        <p:xfrm>
          <a:off x="1392702" y="113894"/>
          <a:ext cx="9692640" cy="10115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Content Placeholder 2">
            <a:extLst>
              <a:ext uri="{FF2B5EF4-FFF2-40B4-BE49-F238E27FC236}">
                <a16:creationId xmlns:a16="http://schemas.microsoft.com/office/drawing/2014/main" id="{84E78559-04AB-AB13-66CC-46716EE98DE3}"/>
              </a:ext>
            </a:extLst>
          </p:cNvPr>
          <p:cNvSpPr>
            <a:spLocks noGrp="1"/>
          </p:cNvSpPr>
          <p:nvPr>
            <p:ph idx="1"/>
          </p:nvPr>
        </p:nvSpPr>
        <p:spPr>
          <a:xfrm>
            <a:off x="860676" y="1252024"/>
            <a:ext cx="10756692" cy="5055636"/>
          </a:xfrm>
        </p:spPr>
        <p:txBody>
          <a:bodyPr>
            <a:normAutofit/>
          </a:bodyPr>
          <a:lstStyle/>
          <a:p>
            <a:pPr marL="57150" marR="0" indent="-342900" algn="just">
              <a:lnSpc>
                <a:spcPct val="107000"/>
              </a:lnSpc>
              <a:spcAft>
                <a:spcPts val="800"/>
              </a:spcAft>
              <a:buFont typeface="Wingdings" panose="05000000000000000000" pitchFamily="2" charset="2"/>
              <a:buChar char="v"/>
            </a:pPr>
            <a:r>
              <a:rPr lang="ka-GE" dirty="0">
                <a:solidFill>
                  <a:schemeClr val="bg1"/>
                </a:solidFill>
                <a:latin typeface="Sylfaen" panose="010A0502050306030303" pitchFamily="18" charset="0"/>
                <a:ea typeface="Calibri" panose="020F0502020204030204" pitchFamily="34" charset="0"/>
                <a:cs typeface="Times New Roman" panose="02020603050405020304" pitchFamily="18" charset="0"/>
              </a:rPr>
              <a:t>ფოკუს-ჯგუფის ყველა წევრმა აღნიშნა, რომ მეცადინეობას წინასწარ ყოველთვის გეგმავენ. დაგემვისას, პირველ რიგში, ითვალისწინებენ კალენდარული გეგმის მიხედვით, ასახსნელ მასალას, შემდეგ ამ მასალის მიხედვით, საზღვრავენ გამოსაყენებელ სწავლის მეთოდებსა და რესურსებს. ითვალისწინებენ ასევე ჯგუფის დონესაც, რომ შესაბამისი სირთულის სავარჯიშოები და დავალებები შეიტანონ.</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პროფესიული მასწავლებლები შეფასების ინსტრუმენტს გამოცდამდე მინიმუმ ორი კვირით ადრე ამზადებენ და სტუდენტებსაც ორი კვირით ადრე უგზავნიან ინფორმაციას ელექტრონულ ფოსტაზე, გარდა ამისა, სტუდენტების ინფორმირებას ახორციელებენ უშუალოდ მოდულის დასაწყისშიც, პირველ ლექციაზე აცნობენ, თუ როდის ექნებათ იმ კონკრეტულ საგანში შეფასება. </a:t>
            </a:r>
          </a:p>
          <a:p>
            <a:pPr marL="57150" marR="0" indent="-342900" algn="just">
              <a:lnSpc>
                <a:spcPct val="107000"/>
              </a:lnSpc>
              <a:spcAft>
                <a:spcPts val="800"/>
              </a:spcAft>
              <a:buFont typeface="Wingdings" panose="05000000000000000000" pitchFamily="2" charset="2"/>
              <a:buChar char="v"/>
            </a:pPr>
            <a:r>
              <a:rPr lang="ka-GE" sz="2000" dirty="0">
                <a:solidFill>
                  <a:schemeClr val="bg1"/>
                </a:solidFill>
                <a:effectLst/>
                <a:ea typeface="Calibri" panose="020F0502020204030204" pitchFamily="34" charset="0"/>
                <a:cs typeface="Times New Roman" panose="02020603050405020304" pitchFamily="18" charset="0"/>
              </a:rPr>
              <a:t>მასწავლებლებმა დეტალურად იციან შეფასების ინსტრუმენტის ქუდში შემავალი ინფორმაცია, სტუდენტთა მტკიცებულებების შენახვისა და შეფასების უწყისის წარმოების საკითხი.</a:t>
            </a:r>
            <a:endParaRPr lang="en-US" sz="2000" dirty="0">
              <a:solidFill>
                <a:schemeClr val="bg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3870039"/>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86</TotalTime>
  <Words>1823</Words>
  <Application>Microsoft Office PowerPoint</Application>
  <PresentationFormat>ფართოეკრანიანი</PresentationFormat>
  <Paragraphs>106</Paragraphs>
  <Slides>20</Slides>
  <Notes>0</Notes>
  <HiddenSlides>0</HiddenSlides>
  <MMClips>0</MMClips>
  <ScaleCrop>false</ScaleCrop>
  <HeadingPairs>
    <vt:vector size="6" baseType="variant">
      <vt:variant>
        <vt:lpstr>გამოყენებული შრიფტები</vt:lpstr>
      </vt:variant>
      <vt:variant>
        <vt:i4>6</vt:i4>
      </vt:variant>
      <vt:variant>
        <vt:lpstr>თემა</vt:lpstr>
      </vt:variant>
      <vt:variant>
        <vt:i4>1</vt:i4>
      </vt:variant>
      <vt:variant>
        <vt:lpstr>სლაიდების სათაურები</vt:lpstr>
      </vt:variant>
      <vt:variant>
        <vt:i4>20</vt:i4>
      </vt:variant>
    </vt:vector>
  </HeadingPairs>
  <TitlesOfParts>
    <vt:vector size="27" baseType="lpstr">
      <vt:lpstr>Calibri</vt:lpstr>
      <vt:lpstr>Century Gothic</vt:lpstr>
      <vt:lpstr>Sylfaen</vt:lpstr>
      <vt:lpstr>Symbol</vt:lpstr>
      <vt:lpstr>Wingdings</vt:lpstr>
      <vt:lpstr>Wingdings 3</vt:lpstr>
      <vt:lpstr>Slice</vt:lpstr>
      <vt:lpstr>კვლევის ანგარიში მომზადებულია შპს მარნეულის კოლეჯის ხარისხის მართვის სამსახურის ხელმძღვანელის მიერ</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lpstr>PowerPoint-ის პრეზენტაცია</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Emilia</dc:creator>
  <cp:lastModifiedBy>ია ახალკაციშვილი</cp:lastModifiedBy>
  <cp:revision>9</cp:revision>
  <dcterms:created xsi:type="dcterms:W3CDTF">2025-03-13T11:24:22Z</dcterms:created>
  <dcterms:modified xsi:type="dcterms:W3CDTF">2025-03-14T08:04:42Z</dcterms:modified>
</cp:coreProperties>
</file>